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356" r:id="rId2"/>
    <p:sldId id="355" r:id="rId3"/>
    <p:sldId id="358" r:id="rId4"/>
    <p:sldId id="258" r:id="rId5"/>
    <p:sldId id="357" r:id="rId6"/>
    <p:sldId id="359" r:id="rId7"/>
    <p:sldId id="360" r:id="rId8"/>
    <p:sldId id="361" r:id="rId9"/>
    <p:sldId id="363" r:id="rId10"/>
    <p:sldId id="362" r:id="rId11"/>
    <p:sldId id="364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399" r:id="rId45"/>
    <p:sldId id="400" r:id="rId46"/>
    <p:sldId id="401" r:id="rId47"/>
    <p:sldId id="402" r:id="rId48"/>
    <p:sldId id="403" r:id="rId49"/>
    <p:sldId id="404" r:id="rId50"/>
    <p:sldId id="405" r:id="rId51"/>
    <p:sldId id="406" r:id="rId52"/>
    <p:sldId id="407" r:id="rId53"/>
    <p:sldId id="408" r:id="rId54"/>
    <p:sldId id="409" r:id="rId55"/>
    <p:sldId id="410" r:id="rId56"/>
    <p:sldId id="411" r:id="rId57"/>
    <p:sldId id="412" r:id="rId58"/>
    <p:sldId id="413" r:id="rId59"/>
    <p:sldId id="414" r:id="rId60"/>
    <p:sldId id="415" r:id="rId61"/>
    <p:sldId id="416" r:id="rId62"/>
    <p:sldId id="417" r:id="rId63"/>
    <p:sldId id="418" r:id="rId64"/>
    <p:sldId id="419" r:id="rId65"/>
    <p:sldId id="420" r:id="rId66"/>
    <p:sldId id="421" r:id="rId67"/>
    <p:sldId id="422" r:id="rId68"/>
    <p:sldId id="423" r:id="rId69"/>
    <p:sldId id="424" r:id="rId70"/>
    <p:sldId id="425" r:id="rId71"/>
    <p:sldId id="426" r:id="rId72"/>
    <p:sldId id="427" r:id="rId73"/>
    <p:sldId id="428" r:id="rId74"/>
    <p:sldId id="429" r:id="rId75"/>
    <p:sldId id="430" r:id="rId76"/>
    <p:sldId id="431" r:id="rId77"/>
    <p:sldId id="365" r:id="rId78"/>
    <p:sldId id="275" r:id="rId79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4B4B"/>
    <a:srgbClr val="FFFFFF"/>
    <a:srgbClr val="692A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93" autoAdjust="0"/>
    <p:restoredTop sz="94660"/>
  </p:normalViewPr>
  <p:slideViewPr>
    <p:cSldViewPr>
      <p:cViewPr>
        <p:scale>
          <a:sx n="75" d="100"/>
          <a:sy n="75" d="100"/>
        </p:scale>
        <p:origin x="-4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5FA71-2EBC-4721-9827-D37E59538DE4}" type="datetimeFigureOut">
              <a:rPr lang="th-TH" smtClean="0"/>
              <a:pPr/>
              <a:t>29/04/57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915EA-0C65-4720-BDFE-3972C485021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57CF0A-8DE2-4CFA-A183-36AF2E9E7A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/>
            <a:ahLst/>
            <a:cxnLst>
              <a:cxn ang="0">
                <a:pos x="12" y="124"/>
              </a:cxn>
              <a:cxn ang="0">
                <a:pos x="1381" y="12"/>
              </a:cxn>
              <a:cxn ang="0">
                <a:pos x="4064" y="581"/>
              </a:cxn>
              <a:cxn ang="0">
                <a:pos x="5773" y="118"/>
              </a:cxn>
              <a:cxn ang="0">
                <a:pos x="5766" y="2151"/>
              </a:cxn>
              <a:cxn ang="0">
                <a:pos x="3966" y="2263"/>
              </a:cxn>
              <a:cxn ang="0">
                <a:pos x="1963" y="1897"/>
              </a:cxn>
              <a:cxn ang="0">
                <a:pos x="6" y="2407"/>
              </a:cxn>
              <a:cxn ang="0">
                <a:pos x="12" y="124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090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/>
            <a:ahLst/>
            <a:cxnLst>
              <a:cxn ang="0">
                <a:pos x="6" y="272"/>
              </a:cxn>
              <a:cxn ang="0">
                <a:pos x="1453" y="10"/>
              </a:cxn>
              <a:cxn ang="0">
                <a:pos x="4182" y="482"/>
              </a:cxn>
              <a:cxn ang="0">
                <a:pos x="5764" y="154"/>
              </a:cxn>
              <a:cxn ang="0">
                <a:pos x="5764" y="1806"/>
              </a:cxn>
              <a:cxn ang="0">
                <a:pos x="4005" y="1994"/>
              </a:cxn>
              <a:cxn ang="0">
                <a:pos x="1891" y="1522"/>
              </a:cxn>
              <a:cxn ang="0">
                <a:pos x="6" y="1967"/>
              </a:cxn>
              <a:cxn ang="0">
                <a:pos x="6" y="272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3092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3095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3098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127C64B4-2C2B-434A-A95A-3E1C3BB16365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4D8721CE-04DD-49C9-A4D5-58AA972DEC8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10145-FCE8-4919-BBD5-CF9ACFC877CF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480E0-1E2C-4946-93B6-780425245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6BF18E-5387-4C97-BF0D-D4CEE02A91AE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CD847-401B-493A-B652-E3931FDAD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th-TH" smtClean="0"/>
              <a:t>คลิกไอคอนเพื่อเพิ่มตาราง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2E8917F-6863-46AC-B049-FE62D6185446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92EFF45-D0D8-46C0-AB12-A3297DB70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59CAAE-0790-4A74-9AD5-D981EADE32EE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761C-7BA3-4A2F-BE25-144FFC3295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C07F86-673A-4C6F-B37C-3E2459BA3B35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E3D03-852C-49E5-868A-9F68696AB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F7EA1-9E52-4867-B6C3-9625383A5A9A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DD937-9102-4C7E-A0DE-398BE6CF6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562182-C9D0-4867-87B5-E79C1554B43D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B44D4-F559-45A9-8809-FF4DBA533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8975D-A077-4342-8F65-5B54D49353E4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16B8E-DABD-45DB-AE89-B0D033D60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62AE0-1885-43BB-B197-232F025F7E2B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AB454-3C9D-4B40-B40A-076557E59A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D5AFB-A421-4EBC-8BE6-432733F232A1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57085-7DC8-47AA-B4F1-49C91EB899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EBA382-BFF8-417D-8244-07676BB932EA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3B468-C17E-4866-A8EB-6B1C0250A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p:oleObj spid="_x0000_s1051" name="Image" r:id="rId15" imgW="9561905" imgH="1600000" progId="">
              <p:embed/>
            </p:oleObj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/>
            <a:ahLst/>
            <a:cxnLst>
              <a:cxn ang="0">
                <a:pos x="6" y="109"/>
              </a:cxn>
              <a:cxn ang="0">
                <a:pos x="1427" y="46"/>
              </a:cxn>
              <a:cxn ang="0">
                <a:pos x="4032" y="255"/>
              </a:cxn>
              <a:cxn ang="0">
                <a:pos x="5767" y="0"/>
              </a:cxn>
              <a:cxn ang="0">
                <a:pos x="5767" y="776"/>
              </a:cxn>
              <a:cxn ang="0">
                <a:pos x="4065" y="831"/>
              </a:cxn>
              <a:cxn ang="0">
                <a:pos x="1984" y="674"/>
              </a:cxn>
              <a:cxn ang="0">
                <a:pos x="14" y="995"/>
              </a:cxn>
              <a:cxn ang="0">
                <a:pos x="6" y="109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/>
            <a:ahLst/>
            <a:cxnLst>
              <a:cxn ang="0">
                <a:pos x="20" y="109"/>
              </a:cxn>
              <a:cxn ang="0">
                <a:pos x="1442" y="3"/>
              </a:cxn>
              <a:cxn ang="0">
                <a:pos x="4150" y="148"/>
              </a:cxn>
              <a:cxn ang="0">
                <a:pos x="5771" y="37"/>
              </a:cxn>
              <a:cxn ang="0">
                <a:pos x="5771" y="557"/>
              </a:cxn>
              <a:cxn ang="0">
                <a:pos x="3942" y="592"/>
              </a:cxn>
              <a:cxn ang="0">
                <a:pos x="1839" y="456"/>
              </a:cxn>
              <a:cxn ang="0">
                <a:pos x="6" y="620"/>
              </a:cxn>
              <a:cxn ang="0">
                <a:pos x="20" y="109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D6CE6B2-37D4-4548-AD59-7B1CBA2B854E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4102BE-16B6-4CDE-8E9D-B6AA913BE3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643050"/>
            <a:ext cx="6929486" cy="3071834"/>
          </a:xfrm>
        </p:spPr>
        <p:txBody>
          <a:bodyPr/>
          <a:lstStyle/>
          <a:p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บทที่ 3</a:t>
            </a:r>
            <a:br>
              <a:rPr lang="th-TH" sz="5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กระบวนการ</a:t>
            </a:r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ผลิตซอฟต์แวร์ (</a:t>
            </a:r>
            <a:r>
              <a:rPr lang="en-US" sz="5400" dirty="0" smtClean="0">
                <a:latin typeface="Angsana New" pitchFamily="18" charset="-34"/>
                <a:cs typeface="Angsana New" pitchFamily="18" charset="-34"/>
              </a:rPr>
              <a:t>Software Process)</a:t>
            </a:r>
            <a:endParaRPr lang="en-US" sz="5400" dirty="0">
              <a:solidFill>
                <a:schemeClr val="bg2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2AD3D15-53E4-4954-A91A-2E9B8C08E16B}" type="datetime1">
              <a:rPr lang="th-TH" smtClean="0"/>
              <a:pPr/>
              <a:t>29/04/57</a:t>
            </a:fld>
            <a:endParaRPr lang="en-US"/>
          </a:p>
        </p:txBody>
      </p:sp>
      <p:pic>
        <p:nvPicPr>
          <p:cNvPr id="9" name="Picture 8" descr="SD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1214446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6600" dirty="0" smtClean="0">
                <a:solidFill>
                  <a:schemeClr val="tx1"/>
                </a:solidFill>
              </a:rPr>
              <a:t>กระบวนการผลิตซอฟต์แวร์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892480" cy="4552528"/>
          </a:xfrm>
        </p:spPr>
        <p:txBody>
          <a:bodyPr/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กระบวนการซอฟต์แวร์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Software Process)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หมายถึง กลุ่มของกิจกรรม วิธีการ วิธีการปฏิบัติ และการเปลี่ยนแปลงที่ใช้ในการพัฒนาและบำรุงรักษา ซอฟต์แวร์ ตลอดจนผลิตภัณฑ์ที่เกี่ยวเนื่อง</a:t>
            </a: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กระบวนการซอฟต์แวร์ประกอบด้วย คน วิธีการ และเครื่องมือ</a:t>
            </a: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ในกระบวนการผลิตซอฟต์แวร์ อาจแตกต่างกันที่เครื่องมือ เทคนิค และเทคโนโลยีที่เลือกใช้ </a:t>
            </a: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ในกระบวนการผลิตซอฟต์แวร์ มีการดำเนินการตามลำดับขั้นตอนเหมือนกัน</a:t>
            </a: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กิจกรรมต่าง ๆ ในกระบวนการผลิตซอฟต์แวร์สามารถปรับเปลี่ยนให้เข้ากับลักษณะงานได้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3200" b="1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E296-AE3F-4249-90BB-7A827F551C26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6600" dirty="0" smtClean="0">
                <a:solidFill>
                  <a:schemeClr val="tx1"/>
                </a:solidFill>
              </a:rPr>
              <a:t>กระบวนการผลิตซอฟต์แวร์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892480" cy="4552528"/>
          </a:xfrm>
        </p:spPr>
        <p:txBody>
          <a:bodyPr/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กระบวนการซอฟต์แวร์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(Software Process) =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กระบวนการพัฒนาซอฟต์แวร์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Software Development Process)</a:t>
            </a:r>
          </a:p>
          <a:p>
            <a:pPr>
              <a:buNone/>
            </a:pPr>
            <a:endParaRPr lang="en-US" sz="11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กระบวนการทำหน้าที่เป็นกรอบในการสร้างผลิตภัณฑ์ใด ๆ หรือเรียกกระบวนการ ได้อีกอย่างว่า “วงจรชีวิต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หรือวัฏ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จักรชีวิต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Life Cycle)”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ของผลิตภัณฑ์  </a:t>
            </a:r>
          </a:p>
          <a:p>
            <a:pPr>
              <a:buNone/>
            </a:pPr>
            <a:endParaRPr lang="th-TH" sz="16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กระบวนการซอฟต์แวร์ หรือ กระบวนการพัฒนาซอฟต์แวร์ เรียกอีกอย่างหนึ่งว่า “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วัฏ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จักรชีวิตของซอฟต์แวร์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Software Life Cycle) 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3200" b="1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21E9-6C5C-4A46-9DA5-5869543FED94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539750" y="404813"/>
            <a:ext cx="78025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4800" b="1" dirty="0">
                <a:cs typeface="Angsana New" pitchFamily="18" charset="-34"/>
              </a:rPr>
              <a:t>กระบวนการทั่วไปในการพัฒนา</a:t>
            </a:r>
            <a:r>
              <a:rPr lang="th-TH" sz="4800" b="1" dirty="0" smtClean="0">
                <a:cs typeface="Angsana New" pitchFamily="18" charset="-34"/>
              </a:rPr>
              <a:t>ซอฟต์แวร์</a:t>
            </a:r>
            <a:endParaRPr lang="th-TH" sz="4800" b="1" dirty="0">
              <a:cs typeface="Angsana New" pitchFamily="18" charset="-34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763713" y="1989138"/>
            <a:ext cx="640715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800"/>
              </a:spcBef>
              <a:buFontTx/>
              <a:buChar char="•"/>
            </a:pPr>
            <a:r>
              <a:rPr lang="th-TH" sz="4400" b="1" dirty="0">
                <a:cs typeface="Angsana New" pitchFamily="18" charset="-34"/>
              </a:rPr>
              <a:t>  วิเคราะห์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th-TH" sz="4400" b="1" dirty="0">
                <a:cs typeface="Angsana New" pitchFamily="18" charset="-34"/>
              </a:rPr>
              <a:t>  ออกแบบ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th-TH" sz="4400" b="1" dirty="0">
                <a:cs typeface="Angsana New" pitchFamily="18" charset="-34"/>
              </a:rPr>
              <a:t>  เขียนโปรแกรม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th-TH" sz="4400" b="1" dirty="0">
                <a:cs typeface="Angsana New" pitchFamily="18" charset="-34"/>
              </a:rPr>
              <a:t>  ทดสอบ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4E89-7443-49EE-9CA3-7F6473ACBBDF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2115603" y="188640"/>
            <a:ext cx="53367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b="1" dirty="0" err="1">
                <a:latin typeface="Angsana New" pitchFamily="18" charset="-34"/>
                <a:cs typeface="Angsana New" pitchFamily="18" charset="-34"/>
              </a:rPr>
              <a:t>Software</a:t>
            </a:r>
            <a:r>
              <a:rPr lang="th-TH" sz="7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7200" b="1" dirty="0" smtClean="0">
                <a:latin typeface="Angsana New" pitchFamily="18" charset="-34"/>
                <a:cs typeface="Angsana New" pitchFamily="18" charset="-34"/>
              </a:rPr>
              <a:t>Life </a:t>
            </a:r>
            <a:r>
              <a:rPr lang="th-TH" sz="7200" b="1" dirty="0" err="1" smtClean="0">
                <a:latin typeface="Angsana New" pitchFamily="18" charset="-34"/>
                <a:cs typeface="Angsana New" pitchFamily="18" charset="-34"/>
              </a:rPr>
              <a:t>Cycle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822450" y="1557338"/>
            <a:ext cx="64071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800"/>
              </a:spcBef>
              <a:buFontTx/>
              <a:buChar char="•"/>
            </a:pP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 Requirement  Analysis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 Design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ts val="18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 err="1">
                <a:latin typeface="Angsana New" pitchFamily="18" charset="-34"/>
                <a:cs typeface="Angsana New" pitchFamily="18" charset="-34"/>
              </a:rPr>
              <a:t>Implement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 :  </a:t>
            </a:r>
            <a:r>
              <a:rPr lang="th-TH" sz="4400" b="1" dirty="0" err="1">
                <a:latin typeface="Angsana New" pitchFamily="18" charset="-34"/>
                <a:cs typeface="Angsana New" pitchFamily="18" charset="-34"/>
              </a:rPr>
              <a:t>Code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ts val="18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 err="1">
                <a:latin typeface="Angsana New" pitchFamily="18" charset="-34"/>
                <a:cs typeface="Angsana New" pitchFamily="18" charset="-34"/>
              </a:rPr>
              <a:t>Test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ts val="18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 err="1">
                <a:latin typeface="Angsana New" pitchFamily="18" charset="-34"/>
                <a:cs typeface="Angsana New" pitchFamily="18" charset="-34"/>
              </a:rPr>
              <a:t>Maintenance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AAEB-DA07-4649-8973-D1E1120AA506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1475656" y="356463"/>
            <a:ext cx="59666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b="1" dirty="0" err="1">
                <a:latin typeface="Angsana New" pitchFamily="18" charset="-34"/>
                <a:cs typeface="Angsana New" pitchFamily="18" charset="-34"/>
              </a:rPr>
              <a:t>Re</a:t>
            </a:r>
            <a:r>
              <a:rPr lang="en-US" sz="7200" b="1" dirty="0" smtClean="0">
                <a:latin typeface="Angsana New" pitchFamily="18" charset="-34"/>
                <a:cs typeface="Angsana New" pitchFamily="18" charset="-34"/>
              </a:rPr>
              <a:t>quirement Analysis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5029200" y="1524000"/>
            <a:ext cx="3124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Performance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Feasibility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Study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676400" y="1524000"/>
            <a:ext cx="3124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Definition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Function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Trend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Response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Time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219200" y="4876800"/>
            <a:ext cx="66912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7200" dirty="0" err="1">
                <a:latin typeface="Angsana New" pitchFamily="18" charset="-34"/>
                <a:cs typeface="Angsana New" pitchFamily="18" charset="-34"/>
              </a:rPr>
              <a:t>Re</a:t>
            </a:r>
            <a:r>
              <a:rPr lang="en-US" sz="7200" dirty="0" err="1">
                <a:latin typeface="Angsana New" pitchFamily="18" charset="-34"/>
                <a:cs typeface="Angsana New" pitchFamily="18" charset="-34"/>
              </a:rPr>
              <a:t>quirement</a:t>
            </a:r>
            <a:r>
              <a:rPr lang="en-US" sz="7200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7200" dirty="0" err="1">
                <a:latin typeface="Angsana New" pitchFamily="18" charset="-34"/>
                <a:cs typeface="Angsana New" pitchFamily="18" charset="-34"/>
              </a:rPr>
              <a:t>Definition</a:t>
            </a:r>
            <a:r>
              <a:rPr lang="th-TH" sz="7200" dirty="0">
                <a:latin typeface="Angsana New" pitchFamily="18" charset="-34"/>
                <a:cs typeface="Angsana New" pitchFamily="18" charset="-34"/>
              </a:rPr>
              <a:t>”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1066800" y="5029200"/>
            <a:ext cx="6934200" cy="10668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9E58-6BF8-492B-83DF-4D503B09ECD5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3851920" y="332656"/>
            <a:ext cx="19479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b="1" dirty="0" err="1">
                <a:latin typeface="Angsana New" pitchFamily="18" charset="-34"/>
                <a:cs typeface="Angsana New" pitchFamily="18" charset="-34"/>
              </a:rPr>
              <a:t>Design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2514600" y="1524000"/>
            <a:ext cx="5105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Data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Structure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S/W 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Architecture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Module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/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Function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Relation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between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modules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219200" y="4876800"/>
            <a:ext cx="68945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dirty="0">
                <a:latin typeface="Angsana New" pitchFamily="18" charset="-34"/>
                <a:cs typeface="Angsana New" pitchFamily="18" charset="-34"/>
              </a:rPr>
              <a:t>“ </a:t>
            </a:r>
            <a:r>
              <a:rPr lang="th-TH" sz="7200" dirty="0" err="1">
                <a:latin typeface="Angsana New" pitchFamily="18" charset="-34"/>
                <a:cs typeface="Angsana New" pitchFamily="18" charset="-34"/>
              </a:rPr>
              <a:t>Technical</a:t>
            </a:r>
            <a:r>
              <a:rPr lang="th-TH" sz="7200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7200" dirty="0" err="1">
                <a:latin typeface="Angsana New" pitchFamily="18" charset="-34"/>
                <a:cs typeface="Angsana New" pitchFamily="18" charset="-34"/>
              </a:rPr>
              <a:t>Specification</a:t>
            </a:r>
            <a:r>
              <a:rPr lang="th-TH" sz="7200" dirty="0">
                <a:latin typeface="Angsana New" pitchFamily="18" charset="-34"/>
                <a:cs typeface="Angsana New" pitchFamily="18" charset="-34"/>
              </a:rPr>
              <a:t> ”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1219200" y="5029200"/>
            <a:ext cx="6934200" cy="10668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5A6-5432-40E0-B210-B3EC91D855A4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3131840" y="356463"/>
            <a:ext cx="30332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b="1" dirty="0" err="1">
                <a:latin typeface="Angsana New" pitchFamily="18" charset="-34"/>
                <a:cs typeface="Angsana New" pitchFamily="18" charset="-34"/>
              </a:rPr>
              <a:t>Implement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5638800" y="1524000"/>
            <a:ext cx="3505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Flexible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Well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Documented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Readable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371600" y="1524000"/>
            <a:ext cx="3886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By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Chosen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Language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Accurate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Efficient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Reliable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1531938" y="4876800"/>
            <a:ext cx="61462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dirty="0">
                <a:latin typeface="Angsana New" pitchFamily="18" charset="-34"/>
                <a:cs typeface="Angsana New" pitchFamily="18" charset="-34"/>
              </a:rPr>
              <a:t>“ </a:t>
            </a:r>
            <a:r>
              <a:rPr lang="th-TH" sz="7200" dirty="0" err="1">
                <a:latin typeface="Angsana New" pitchFamily="18" charset="-34"/>
                <a:cs typeface="Angsana New" pitchFamily="18" charset="-34"/>
              </a:rPr>
              <a:t>Executable</a:t>
            </a:r>
            <a:r>
              <a:rPr lang="th-TH" sz="7200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7200" dirty="0" err="1">
                <a:latin typeface="Angsana New" pitchFamily="18" charset="-34"/>
                <a:cs typeface="Angsana New" pitchFamily="18" charset="-34"/>
              </a:rPr>
              <a:t>Program</a:t>
            </a:r>
            <a:r>
              <a:rPr lang="th-TH" sz="7200" dirty="0">
                <a:latin typeface="Angsana New" pitchFamily="18" charset="-34"/>
                <a:cs typeface="Angsana New" pitchFamily="18" charset="-34"/>
              </a:rPr>
              <a:t> ”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1066800" y="5029200"/>
            <a:ext cx="6934200" cy="10668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E8E9-1419-4A42-B34C-E2C39F6FE45B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3203848" y="332656"/>
            <a:ext cx="2117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438400" y="1524000"/>
            <a:ext cx="2743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latin typeface="Angsana New" pitchFamily="18" charset="-34"/>
                <a:cs typeface="Angsana New" pitchFamily="18" charset="-34"/>
              </a:rPr>
              <a:t>Internal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4400" dirty="0">
                <a:latin typeface="Angsana New" pitchFamily="18" charset="-34"/>
                <a:cs typeface="Angsana New" pitchFamily="18" charset="-34"/>
              </a:rPr>
              <a:t>   </a:t>
            </a:r>
          </a:p>
          <a:p>
            <a:pPr>
              <a:buFontTx/>
              <a:buChar char="•"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External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4400" dirty="0">
                <a:latin typeface="Angsana New" pitchFamily="18" charset="-34"/>
                <a:cs typeface="Angsana New" pitchFamily="18" charset="-34"/>
              </a:rPr>
              <a:t>  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3048000" y="4876800"/>
            <a:ext cx="34339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b="1" dirty="0">
                <a:latin typeface="Angsana New" pitchFamily="18" charset="-34"/>
                <a:cs typeface="Angsana New" pitchFamily="18" charset="-34"/>
              </a:rPr>
              <a:t>“ </a:t>
            </a:r>
            <a:r>
              <a:rPr lang="en-US" sz="7200" b="1" dirty="0">
                <a:latin typeface="Angsana New" pitchFamily="18" charset="-34"/>
                <a:cs typeface="Angsana New" pitchFamily="18" charset="-34"/>
              </a:rPr>
              <a:t>Program</a:t>
            </a:r>
            <a:r>
              <a:rPr lang="th-TH" sz="7200" b="1" dirty="0">
                <a:latin typeface="Angsana New" pitchFamily="18" charset="-34"/>
                <a:cs typeface="Angsana New" pitchFamily="18" charset="-34"/>
              </a:rPr>
              <a:t> ”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015208" y="5029200"/>
            <a:ext cx="3429000" cy="10668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2F5A-1587-4BC6-BE06-80A183EDB18D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771800" y="284455"/>
            <a:ext cx="35750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7200" b="1" dirty="0" err="1">
                <a:latin typeface="Angsana New" pitchFamily="18" charset="-34"/>
                <a:cs typeface="Angsana New" pitchFamily="18" charset="-34"/>
              </a:rPr>
              <a:t>Maintenance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1763713" y="1196975"/>
            <a:ext cx="70342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Corrective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Maintenance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>
                <a:latin typeface="Angsana New" pitchFamily="18" charset="-34"/>
                <a:cs typeface="Angsana New" pitchFamily="18" charset="-34"/>
              </a:rPr>
              <a:t>  แก้ไขข้อผิดพลาดในโปรแกรม</a:t>
            </a:r>
          </a:p>
          <a:p>
            <a:pPr>
              <a:buFontTx/>
              <a:buChar char="•"/>
            </a:pP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Adaptive 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Maintenance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>
                <a:latin typeface="Angsana New" pitchFamily="18" charset="-34"/>
                <a:cs typeface="Angsana New" pitchFamily="18" charset="-34"/>
              </a:rPr>
              <a:t>  แก้ไข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S/W </a:t>
            </a:r>
            <a:r>
              <a:rPr lang="th-TH" sz="4000" dirty="0">
                <a:latin typeface="Angsana New" pitchFamily="18" charset="-34"/>
                <a:cs typeface="Angsana New" pitchFamily="18" charset="-34"/>
              </a:rPr>
              <a:t>เมื่อ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H/W </a:t>
            </a:r>
            <a:r>
              <a:rPr lang="th-TH" sz="4000" dirty="0">
                <a:latin typeface="Angsana New" pitchFamily="18" charset="-34"/>
                <a:cs typeface="Angsana New" pitchFamily="18" charset="-34"/>
              </a:rPr>
              <a:t>เปลี่ยนแปลง </a:t>
            </a:r>
          </a:p>
          <a:p>
            <a:pPr>
              <a:buFontTx/>
              <a:buChar char="•"/>
            </a:pP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 Perfective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Maintenance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 เปลี่ยนแปลงตามความต้องการของผู้ใช้</a:t>
            </a:r>
            <a:endParaRPr lang="th-TH" sz="4000" dirty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</a:pP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 err="1">
                <a:latin typeface="Angsana New" pitchFamily="18" charset="-34"/>
                <a:cs typeface="Angsana New" pitchFamily="18" charset="-34"/>
              </a:rPr>
              <a:t>Perventive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Maintenance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 เอื้อให้การบำรุงรักษาในอนาคตง่ายขึ้น</a:t>
            </a:r>
            <a:endParaRPr lang="th-TH" sz="4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A66C-441F-4EA3-A4BE-4102085DC643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78581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วงจรการพัฒนาระบบงาน </a:t>
            </a:r>
            <a:endPara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15300" cy="4572000"/>
          </a:xfrm>
        </p:spPr>
        <p:txBody>
          <a:bodyPr/>
          <a:lstStyle/>
          <a:p>
            <a:pPr eaLnBrk="1" hangingPunct="1">
              <a:spcBef>
                <a:spcPts val="200"/>
              </a:spcBef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สำหรับระบบทั่วไปที่ได้มีการคิดค้นขึ้นมา สามารถแบ่งออกเป็นลำดับขั้นได้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ขั้นตอน คือ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spcBef>
                <a:spcPts val="200"/>
              </a:spcBef>
              <a:buFont typeface="Wingdings 3" pitchFamily="18" charset="2"/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	1.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การวิเคราะห์ระบบงาน </a:t>
            </a:r>
          </a:p>
          <a:p>
            <a:pPr eaLnBrk="1" hangingPunct="1">
              <a:spcBef>
                <a:spcPts val="200"/>
              </a:spcBef>
              <a:buFont typeface="Wingdings 3" pitchFamily="18" charset="2"/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eaLnBrk="1" hangingPunct="1">
              <a:spcBef>
                <a:spcPts val="200"/>
              </a:spcBef>
              <a:buFont typeface="Wingdings 3" pitchFamily="18" charset="2"/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	2.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การออกแบบและวางระบบงาน </a:t>
            </a:r>
          </a:p>
          <a:p>
            <a:pPr eaLnBrk="1" hangingPunct="1">
              <a:spcBef>
                <a:spcPts val="200"/>
              </a:spcBef>
              <a:buFont typeface="Wingdings 3" pitchFamily="18" charset="2"/>
              <a:buNone/>
            </a:pP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spcBef>
                <a:spcPts val="200"/>
              </a:spcBef>
              <a:buFont typeface="Wingdings 3" pitchFamily="18" charset="2"/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การนำระบบเข้าสู่ธุรกิจหรือผู้ใช้ </a:t>
            </a:r>
          </a:p>
          <a:p>
            <a:pPr eaLnBrk="1" hangingPunct="1">
              <a:spcBef>
                <a:spcPts val="200"/>
              </a:spcBef>
              <a:buFont typeface="Wingdings 3" pitchFamily="18" charset="2"/>
              <a:buNone/>
            </a:pP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spcBef>
                <a:spcPts val="200"/>
              </a:spcBef>
              <a:buFont typeface="Wingdings 3" pitchFamily="18" charset="2"/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การดำเนินการสนับสนุนภายหลังการติดตั้งระบบงาน 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 smtClean="0">
              <a:latin typeface="CordiaUPC" pitchFamily="34" charset="-34"/>
              <a:cs typeface="Cordia New" pitchFamily="34" charset="-34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 smtClean="0">
              <a:cs typeface="Cordia New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B97C3-0466-4EE4-9D4D-759C2E315EF5}" type="slidenum">
              <a:rPr lang="th-TH" smtClean="0"/>
              <a:pPr>
                <a:defRPr/>
              </a:pPr>
              <a:t>19</a:t>
            </a:fld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FB77-AFCC-4B2C-A042-31F1122F7BCF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Outline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1640" y="1772816"/>
            <a:ext cx="762000" cy="665162"/>
            <a:chOff x="1110" y="2656"/>
            <a:chExt cx="1549" cy="1351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6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331640" y="2996952"/>
            <a:ext cx="762000" cy="665162"/>
            <a:chOff x="3174" y="2656"/>
            <a:chExt cx="1549" cy="1351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1941240" y="2420888"/>
            <a:ext cx="57240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169840" y="1700808"/>
            <a:ext cx="593744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th-TH" sz="3600" b="1" dirty="0" smtClean="0"/>
              <a:t>กระบวนการผลิตซอฟต์แวร์</a:t>
            </a:r>
            <a:endParaRPr lang="en-US" sz="3600" b="1" dirty="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1528490" y="187124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1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1914600" y="3645024"/>
            <a:ext cx="57240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169840" y="2492896"/>
            <a:ext cx="64770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th-TH" sz="3600" b="1" dirty="0" smtClean="0"/>
              <a:t>ความสัมพันธ์ระหว่างกระบวนการผลิตซอฟต์แวร์และกระบวนการวิศวกรรม</a:t>
            </a:r>
            <a:endParaRPr lang="en-US" sz="3600" b="1" dirty="0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1528490" y="309537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2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331640" y="4005064"/>
            <a:ext cx="762000" cy="665162"/>
            <a:chOff x="1110" y="2656"/>
            <a:chExt cx="1549" cy="1351"/>
          </a:xfrm>
        </p:grpSpPr>
        <p:sp>
          <p:nvSpPr>
            <p:cNvPr id="40978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79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331640" y="4919464"/>
            <a:ext cx="762000" cy="665162"/>
            <a:chOff x="3174" y="2656"/>
            <a:chExt cx="1549" cy="1351"/>
          </a:xfrm>
        </p:grpSpPr>
        <p:sp>
          <p:nvSpPr>
            <p:cNvPr id="40982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83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1941240" y="4646761"/>
            <a:ext cx="57240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2169840" y="3933056"/>
            <a:ext cx="593744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th-TH" sz="3600" b="1" dirty="0" smtClean="0"/>
              <a:t>แบบจำลองกระบวนการผลิตซอฟต์แวร์</a:t>
            </a:r>
            <a:endParaRPr lang="en-US" sz="3600" b="1" dirty="0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1528490" y="41034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3</a:t>
            </a:r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1914600" y="5510857"/>
            <a:ext cx="57240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169840" y="4847456"/>
            <a:ext cx="701756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การปรับปรุงกระบวนการด้วย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CMM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CMMI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1528490" y="50178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4</a:t>
            </a:r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338536" y="5818584"/>
            <a:ext cx="762000" cy="665162"/>
            <a:chOff x="1110" y="2656"/>
            <a:chExt cx="1549" cy="1351"/>
          </a:xfrm>
        </p:grpSpPr>
        <p:sp>
          <p:nvSpPr>
            <p:cNvPr id="33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4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5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40" name="Text Box 27"/>
          <p:cNvSpPr txBox="1">
            <a:spLocks noChangeArrowheads="1"/>
          </p:cNvSpPr>
          <p:nvPr/>
        </p:nvSpPr>
        <p:spPr bwMode="gray">
          <a:xfrm>
            <a:off x="1559500" y="5913288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2169840" y="5800630"/>
            <a:ext cx="6477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th-TH" sz="3600" b="1" dirty="0" smtClean="0"/>
              <a:t>เครื่องมือและระเบียบวิธีที่ใช้ในวิศวกรรมซอฟต์แวร์</a:t>
            </a:r>
            <a:endParaRPr lang="en-US" sz="3600" b="1" dirty="0"/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1879232" y="6446961"/>
            <a:ext cx="57240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9" name="ตัวยึดวันที่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820-2BB3-477E-AFF2-DEE742B3EC08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เมื่อความต้องการเปลี่ยนแปลงไป และระบบงานที่กำลังปฏิบัติอยู่เป็นประจำ จำเป็นต้องปรับปรุงใหม่ นักวิเคราะห์ระบบจะต้องกลับไปเริ่มต้นที่ขั้นที่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ใหม่ และจะเป็นเช่นนี้เรื่อย ๆ ไป ถ้าเกิดความเปลี่ยนแปลงของระบบ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วงจรการพัฒนาระบบงาน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System Development Life Cycle : SDLC)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ของระบบสารสนเทศ ได้มีการคิดค้นขึ้นมาโดยมีขึ้นตอนที่แตกต่างไปจากวงจรการพัฒนาระบบงานสำหรับระบบงานทั่วไป ตรงที่มีขั้นตอนในการพัฒนาระบบงานที่ละเอียดว่าถึง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ขั้นตอน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ซึ่งนักวิเคราะห์ระบบต้องทำความเข้าใจว่าในแต่ละขั้นตอนว่าทำอะไรและทำอย่างไร สามารถแบ่งออกเป็นลำดับขั้นตอนดังนี้ คือ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C1FE3-2AA9-4833-9CD5-10BDFD90F08E}" type="slidenum">
              <a:rPr lang="th-TH" smtClean="0"/>
              <a:pPr>
                <a:defRPr/>
              </a:pPr>
              <a:t>20</a:t>
            </a:fld>
            <a:endParaRPr lang="th-TH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78581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วงจรการพัฒนาระบบงาน </a:t>
            </a:r>
            <a:endPara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201C-BD33-4EA5-B1DA-BC3B9D90D84F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7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th-TH" dirty="0" smtClean="0"/>
              <a:t>	แสดงวงจรกิจกรรมต่าง ๆ ในแต่ละขั้นตอน ตั้งแต่ต้นจนเสร็จเป็นระบบงานที่ใช้ได้</a:t>
            </a:r>
            <a:endParaRPr lang="en-US" dirty="0" smtClean="0">
              <a:cs typeface="Cordia New" pitchFamily="34" charset="-34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 smtClean="0">
              <a:cs typeface="Cordia New" pitchFamily="34" charset="-34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>
                <a:cs typeface="Cordia New" pitchFamily="34" charset="-34"/>
              </a:rPr>
              <a:t> </a:t>
            </a:r>
          </a:p>
          <a:p>
            <a:pPr eaLnBrk="1" hangingPunct="1"/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AA25C-1186-478E-8080-A5183934108F}" type="slidenum">
              <a:rPr lang="th-TH" smtClean="0"/>
              <a:pPr>
                <a:defRPr/>
              </a:pPr>
              <a:t>21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500063" y="1643063"/>
            <a:ext cx="1643062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Identifying Problems, Opportunity and Objective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43063" y="2286000"/>
            <a:ext cx="1643062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Feasibility Study</a:t>
            </a:r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10" name="Shape 9"/>
          <p:cNvCxnSpPr>
            <a:stCxn id="7" idx="3"/>
            <a:endCxn id="8" idx="0"/>
          </p:cNvCxnSpPr>
          <p:nvPr/>
        </p:nvCxnSpPr>
        <p:spPr>
          <a:xfrm>
            <a:off x="2143125" y="1928813"/>
            <a:ext cx="320675" cy="3571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714625" y="2928938"/>
            <a:ext cx="1643063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Analyzing System Needs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57875" y="4929188"/>
            <a:ext cx="1643063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Testing and Maintaining the System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14750" y="3571875"/>
            <a:ext cx="1643063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Designing the Recommended System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57750" y="4214813"/>
            <a:ext cx="1643063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Developing and Documenting Software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29438" y="5643563"/>
            <a:ext cx="1643062" cy="571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ordiaUPC" pitchFamily="34" charset="-34"/>
                <a:cs typeface="CordiaUPC" pitchFamily="34" charset="-34"/>
              </a:rPr>
              <a:t>Implementing and evaluating the System</a:t>
            </a:r>
            <a:endParaRPr lang="th-TH" sz="1600" dirty="0">
              <a:solidFill>
                <a:schemeClr val="tx1"/>
              </a:solidFill>
            </a:endParaRPr>
          </a:p>
        </p:txBody>
      </p:sp>
      <p:cxnSp>
        <p:nvCxnSpPr>
          <p:cNvPr id="22" name="Shape 21"/>
          <p:cNvCxnSpPr>
            <a:stCxn id="8" idx="3"/>
            <a:endCxn id="16" idx="0"/>
          </p:cNvCxnSpPr>
          <p:nvPr/>
        </p:nvCxnSpPr>
        <p:spPr>
          <a:xfrm>
            <a:off x="3286125" y="2571750"/>
            <a:ext cx="249238" cy="3571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16" idx="3"/>
            <a:endCxn id="18" idx="0"/>
          </p:cNvCxnSpPr>
          <p:nvPr/>
        </p:nvCxnSpPr>
        <p:spPr>
          <a:xfrm>
            <a:off x="4357688" y="3214688"/>
            <a:ext cx="177800" cy="3571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18" idx="3"/>
            <a:endCxn id="19" idx="0"/>
          </p:cNvCxnSpPr>
          <p:nvPr/>
        </p:nvCxnSpPr>
        <p:spPr>
          <a:xfrm>
            <a:off x="5357813" y="3857625"/>
            <a:ext cx="322262" cy="3571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19" idx="3"/>
            <a:endCxn id="17" idx="0"/>
          </p:cNvCxnSpPr>
          <p:nvPr/>
        </p:nvCxnSpPr>
        <p:spPr>
          <a:xfrm>
            <a:off x="6500813" y="4500563"/>
            <a:ext cx="179387" cy="4286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17" idx="3"/>
            <a:endCxn id="20" idx="0"/>
          </p:cNvCxnSpPr>
          <p:nvPr/>
        </p:nvCxnSpPr>
        <p:spPr>
          <a:xfrm>
            <a:off x="7500938" y="5214938"/>
            <a:ext cx="250825" cy="4286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8" idx="1"/>
            <a:endCxn id="7" idx="2"/>
          </p:cNvCxnSpPr>
          <p:nvPr/>
        </p:nvCxnSpPr>
        <p:spPr>
          <a:xfrm rot="10800000">
            <a:off x="1320800" y="2214563"/>
            <a:ext cx="322263" cy="3571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16" idx="1"/>
            <a:endCxn id="8" idx="2"/>
          </p:cNvCxnSpPr>
          <p:nvPr/>
        </p:nvCxnSpPr>
        <p:spPr>
          <a:xfrm rot="10800000">
            <a:off x="2463800" y="2857500"/>
            <a:ext cx="250825" cy="3571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18" idx="1"/>
            <a:endCxn id="16" idx="2"/>
          </p:cNvCxnSpPr>
          <p:nvPr/>
        </p:nvCxnSpPr>
        <p:spPr>
          <a:xfrm rot="10800000">
            <a:off x="3535363" y="3500438"/>
            <a:ext cx="179387" cy="3571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19" idx="1"/>
            <a:endCxn id="18" idx="2"/>
          </p:cNvCxnSpPr>
          <p:nvPr/>
        </p:nvCxnSpPr>
        <p:spPr>
          <a:xfrm rot="10800000">
            <a:off x="4537075" y="4143375"/>
            <a:ext cx="320675" cy="3571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17" idx="1"/>
            <a:endCxn id="19" idx="2"/>
          </p:cNvCxnSpPr>
          <p:nvPr/>
        </p:nvCxnSpPr>
        <p:spPr>
          <a:xfrm rot="10800000">
            <a:off x="5680075" y="4786313"/>
            <a:ext cx="177800" cy="4286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>
            <a:stCxn id="20" idx="1"/>
            <a:endCxn id="17" idx="2"/>
          </p:cNvCxnSpPr>
          <p:nvPr/>
        </p:nvCxnSpPr>
        <p:spPr>
          <a:xfrm rot="10800000">
            <a:off x="6680200" y="5500688"/>
            <a:ext cx="249238" cy="4286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0E0F-E5D0-4D02-8248-91FEDE7E785D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7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 </a:t>
            </a:r>
            <a:endParaRPr lang="th-TH" b="1" dirty="0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	1.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ค้นหาปัญหา โอกาสและเป้าหมาย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   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Identifying Problems, Opportunity and Objective)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ระบบสารสนเทศจะเกิดขึ้นได้ก็ต่อเมื่อผู้บริหารหรือผู้ใช้ตระหนักว่าต้องการระบบสารสนเทศ หรือต้องแก้ไขระบบเดิม โดยมีขั้นตอนดังนี้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1.1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 ต้องศึกษาระบบโดยละเอียด เพื่อให้เข้าใจถึงปัญหาที่เกิดขึ้นในองค์กร ตัวอย่างปัญหา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1.2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พยายามหาโอกาสในการปรับปรุงวิธีการทำงานโดยการใช้ระบบคอมพิวเตอร์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1.3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 ต้องมองเป้าหมายให้ชัดเจน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A189D-282C-4F78-AC76-8451C441900C}" type="slidenum">
              <a:rPr lang="th-TH" smtClean="0"/>
              <a:pPr>
                <a:defRPr/>
              </a:pPr>
              <a:t>22</a:t>
            </a:fld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1BB4-C8D1-4EB1-A0DB-4CC6BCC8AA53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7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 </a:t>
            </a:r>
            <a:endParaRPr lang="th-TH" b="1" dirty="0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ศึกษาความเป็นไปได้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Feasibility Study) 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2.1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กำหนดว่าปัญหาคืออะไร และตัดสินใจว่าจะพัฒนาสร้างระบบสารสนเทศใหม่หรือการแก้ไขระบบสารสนเทศเดิมมีความเป็นไปได้หรือไม่ โดยเสียค่าใช้จ่ายและเวลาน้อยที่สุด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901700"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2.2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 ต้องกำหนดให้ได้ว่าการแก้ปัญหานั้น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tabLst>
                <a:tab pos="1258888" algn="l"/>
              </a:tabLst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2.2.1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มีความเป็นไปได้ทางเทคนิคหรือไม่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Wingdings 3" pitchFamily="18" charset="2"/>
              <a:buNone/>
              <a:tabLst>
                <a:tab pos="1258888" algn="l"/>
              </a:tabLst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2.2.2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มีความเป็นไปได้ทางบุคลากรหรือไม่ </a:t>
            </a:r>
          </a:p>
          <a:p>
            <a:pPr eaLnBrk="1" hangingPunct="1">
              <a:buFont typeface="Wingdings 3" pitchFamily="18" charset="2"/>
              <a:buNone/>
              <a:tabLst>
                <a:tab pos="1258888" algn="l"/>
              </a:tabLst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2.2.3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มีความเป็นไปได้ทางเศรษฐศาสตร์หรือไม่ 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CEF22-AD5D-4981-B686-F58E8A51989F}" type="slidenum">
              <a:rPr lang="th-TH" smtClean="0"/>
              <a:pPr>
                <a:defRPr/>
              </a:pPr>
              <a:t>23</a:t>
            </a:fld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0169-5E1B-447D-8B32-8873FC345D10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229600" cy="1000125"/>
          </a:xfrm>
        </p:spPr>
        <p:txBody>
          <a:bodyPr/>
          <a:lstStyle/>
          <a:p>
            <a:pPr eaLnBrk="1" hangingPunct="1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ดังนั้นในการศึกษาความเป็นไปได้นั้นสามารถสรุปได้ดังต่อไปนี้ คือ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cs typeface="Browallia New" pitchFamily="34" charset="-34"/>
              </a:rPr>
              <a:t/>
            </a:r>
            <a:br>
              <a:rPr lang="en-US" dirty="0" smtClean="0">
                <a:cs typeface="Browallia New" pitchFamily="34" charset="-34"/>
              </a:rPr>
            </a:br>
            <a:endParaRPr lang="th-TH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60040" y="1556792"/>
            <a:ext cx="8676456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หน้าที่ : กำหนดปัญหาและศึกษาว่าเป็นไปได้หรือไม่ที่จะเปลี่ยนแปลงระบบ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ผลลัพธ์ : รายงานความเป็นไปได้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เครื่องมือ : เก็บรวบรวมข้อมูลของระบบและคาดคะเนความต้องการของระบบ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บุคลากรและหน้าที่รับผิดชอบ :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</a:t>
            </a:r>
          </a:p>
          <a:p>
            <a:pPr eaLnBrk="1" hangingPunct="1">
              <a:buFont typeface="Wingdings 3" pitchFamily="18" charset="2"/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ต้องเก็บรวบรวมข้อมูลทั้งหมดที่จำเป็น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ต้องคาดคะเนความต้องการของระบบและแนวทางแก้ไขปัญหา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กำหนดความต้องการที่แน่ชัด เพื่อใช้ในการวิเคราะห์ระบบ โดยที่ผู้บริหารจะ</a:t>
            </a:r>
          </a:p>
          <a:p>
            <a:pPr eaLnBrk="1" hangingPunct="1">
              <a:buFont typeface="Wingdings 3" pitchFamily="18" charset="2"/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ตัดสินใจว่าจะดำเนินโครงการต่อไปหรือไม่หรือยกเลิกโครงการ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/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33F6D-03B7-4256-8D7D-C593F91D7832}" type="slidenum">
              <a:rPr lang="th-TH" smtClean="0"/>
              <a:pPr>
                <a:defRPr/>
              </a:pPr>
              <a:t>24</a:t>
            </a:fld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E99A-10B7-44E1-83B3-E8693EC9FE23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391400" cy="5635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7 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424936" cy="4937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	3.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วิเคราะห์ความต้องการของระบบ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Analyzing System Needs)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3.1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เริ่มตั้งแต่ศึกษาการทำงานของธุรกิจเดิม ว่าทำงานอย่างไร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3.2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กำหนดความต้องการของระบบใหม่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3.3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เครื่องมือ :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Data Dictionary, DFD, Process Specification, Data Model, Prototype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3.4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บุคลากรและหน้าที่ : ผู้ใช้ต้องให้ความร่วมมือ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3.5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นักวิเคราะห์และออกแบบระบบศึกษาเอกสารที่มีอยู่ และศึกษาระบบเดิมเพื่อให้เข้าใจขั้นตอนการทำงานของระบบ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3.6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นักวิเคราะห์และออกแบบระบบเตรียมรายงานความต้องการของระบบใหม่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3.7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นักวิเคราะห์และออกแบบระบบเขียนแผนภาพการทำงาน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DFD)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ของระบบเดิมและระบบใหม่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3.8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นักวิเคราะห์และออกแบบระบบสร้าง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Prototype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ขึ้นมาก่อน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CD320-3951-46AB-9906-6C80F48FB59B}" type="slidenum">
              <a:rPr lang="th-TH" smtClean="0"/>
              <a:pPr>
                <a:defRPr/>
              </a:pPr>
              <a:t>25</a:t>
            </a:fld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57FF-E1B1-48D7-84BC-4C5376BB9F71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7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 </a:t>
            </a:r>
            <a:endParaRPr lang="th-TH" b="1" dirty="0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การออกแบบระบบ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Designing the Recommended System)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4.1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ออกแบบระบบใหม่เพื่อให้สอดคล้องกับความต้องการของผู้ใช้และผู้บริหาร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4.2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บุคลากรหน้าที่ :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4.2.1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นักวิเคราะห์และออกแบบระบบตัดสินใจเลือกฮาร์ดแวร์และซอฟต์แวร์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4.2.2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นักวิเคราะห์และออกแบบระบบออกแบบข้อมูล เข้ารายงานการแสดงผลบนหน้าจอ ออกแบบฐานข้อมูล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4.2.3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นักวิเคราะห์และออกแบบระบบกำหนดจำนวนบุคลากรในระบบ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12201-9311-4DB5-8E2D-921DD7A11E23}" type="slidenum">
              <a:rPr lang="th-TH" smtClean="0"/>
              <a:pPr>
                <a:defRPr/>
              </a:pPr>
              <a:t>26</a:t>
            </a:fld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27AE-01DE-4070-84CF-6F65626E490C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7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 </a:t>
            </a:r>
            <a:endParaRPr lang="th-TH" b="1" dirty="0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4203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	5.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พัฒนาซอฟต์แวร์และจัดทำเอกสาร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Developing and Documenting Software)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     5.1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เขียนโปรแกรม จัดทำคู่มือการใช้โปรแกรม และฝึกอบรมผู้ใช้ที่เกี่ยวข้องในระบบ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     5.2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บุคลากรและหน้าที่ :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5.2.1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นักวิเคราะห์และออกแบบระบบเตรียมสถานที่และการติดตั้งเครื่องคอมพิวเตอร์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5.2.2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นักวิเคราะห์และออกแบบระบบวางแผนและดูแลการเขียนโปรแกรม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5.2.3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โปรแกรมเมอร์เขียนโปรแกรม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5.2.4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นักวิเคราะห์และออกแบบระบบดูแลการเขียนคู่มือการใช้โปรแกรมและการฝึกอบรม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8F539-20E2-489E-9128-71FE94F4BF8C}" type="slidenum">
              <a:rPr lang="th-TH" smtClean="0"/>
              <a:pPr>
                <a:defRPr/>
              </a:pPr>
              <a:t>27</a:t>
            </a:fld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2FE7-9B0C-4145-907A-4560798B3AF8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7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 </a:t>
            </a:r>
            <a:endParaRPr lang="th-TH" b="1" dirty="0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	6.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ทดสอบและบำรุงรักษาระบบ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Testing and Maintaining the System) </a:t>
            </a:r>
          </a:p>
          <a:p>
            <a:pPr eaLnBrk="1" hangingPunct="1">
              <a:buFont typeface="Wingdings 3" pitchFamily="18" charset="2"/>
              <a:buNone/>
              <a:tabLst>
                <a:tab pos="628650" algn="l"/>
              </a:tabLst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     6.1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นักวิเคราะห์และออกแบบระบบและทีมงานทดสอบโปรแกรม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tabLst>
                <a:tab pos="628650" algn="l"/>
              </a:tabLst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    	6.2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ผู้ใช้ตรวจสอบว่าโปรแกรมทำงานตามที่ต้องการ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tabLst>
                <a:tab pos="628650" algn="l"/>
              </a:tabLst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	6.3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ถ้าเกิดข้อผิดพลาดของโปรแกรม ให้ปรับปรุงแก้ไข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tabLst>
                <a:tab pos="628650" algn="l"/>
              </a:tabLst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	6.4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เมื่อทดสอบโปรแกรมแล้ว โปรแกรมไม่เป็นไปตามความต้องการ อาจต้องแก้ไขปรับปรุงใหม่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tabLst>
                <a:tab pos="628650" algn="l"/>
              </a:tabLst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	6.5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การบำรุงรักษา ส่วนใหญ่เป็นการแก้ไขโปรแกรมหลังจากใช้งานแล้ว 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DC015-F62F-4A2B-8C99-1A0022163BD4}" type="slidenum">
              <a:rPr lang="th-TH" smtClean="0"/>
              <a:pPr>
                <a:defRPr/>
              </a:pPr>
              <a:t>28</a:t>
            </a:fld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2372-E79E-4D7E-9690-0E01DC1D6A61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Development Life Cycle : SDLC  7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 </a:t>
            </a:r>
            <a:endParaRPr lang="th-TH" b="1" dirty="0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	7.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ดำเนินงานและประเมินผล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Implementing and evaluating the System)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    7.1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ติดตั้งระบบให้พร้อม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 7.2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นำระบบใหม่มาใช้แทนระบบเดิม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    7.3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ใช้ระบบใหม่ควบคู่กับระบบเดิมสักระยะหนึ่ง แล้วดูผลลัพธ์ว่าตรงกันหรือไม่ถ้าใช้งานดี ก็เลิกใช้ระบบเดิม และใช้ระบบใหม่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    7.4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นักวิเคราะห์และออกแบบระบบทำการประเมินผล เพื่อให้ทราบถึงความพอใจของผู้ใช้ระบบ หรือสิ่งที่ต้องแก้ไขปรับปรุง หรือปัญหาที่พบ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6C231-BE6A-4665-A466-BD4EE4BE5CB9}" type="slidenum">
              <a:rPr lang="th-TH" smtClean="0"/>
              <a:pPr>
                <a:defRPr/>
              </a:pPr>
              <a:t>29</a:t>
            </a:fld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CBCB-47ED-4E09-9DCC-FA94D6A71D20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6600" dirty="0" smtClean="0">
                <a:solidFill>
                  <a:schemeClr val="tx1"/>
                </a:solidFill>
              </a:rPr>
              <a:t>กระบวนการผลิตซอฟต์แวร์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35280" cy="4552528"/>
          </a:xfrm>
        </p:spPr>
        <p:txBody>
          <a:bodyPr/>
          <a:lstStyle/>
          <a:p>
            <a:pPr marL="630238" indent="179388">
              <a:lnSpc>
                <a:spcPct val="90000"/>
              </a:lnSpc>
              <a:buFont typeface="Arial" pitchFamily="34" charset="0"/>
              <a:buChar char="•"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มีความท้าทาย</a:t>
            </a:r>
          </a:p>
          <a:p>
            <a:pPr marL="630238" indent="179388">
              <a:lnSpc>
                <a:spcPct val="90000"/>
              </a:lnSpc>
              <a:buFont typeface="Arial" pitchFamily="34" charset="0"/>
              <a:buChar char="•"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มีการผลิตที่ใช้วัตถุดิบที่เป็นนามธรรม</a:t>
            </a:r>
          </a:p>
          <a:p>
            <a:pPr marL="630238" indent="179388">
              <a:lnSpc>
                <a:spcPct val="90000"/>
              </a:lnSpc>
              <a:buFont typeface="Arial" pitchFamily="34" charset="0"/>
              <a:buChar char="•"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ควบคุมการผลิตได้ยาก</a:t>
            </a:r>
          </a:p>
          <a:p>
            <a:pPr marL="630238" indent="179388">
              <a:lnSpc>
                <a:spcPct val="90000"/>
              </a:lnSpc>
              <a:buFont typeface="Arial" pitchFamily="34" charset="0"/>
              <a:buChar char="•"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เป็นเครื่องมือควบคุมการผลิต</a:t>
            </a:r>
          </a:p>
          <a:p>
            <a:pPr marL="630238" indent="179388">
              <a:lnSpc>
                <a:spcPct val="90000"/>
              </a:lnSpc>
              <a:buFont typeface="Arial" pitchFamily="34" charset="0"/>
              <a:buChar char="•"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แบบจำลองของกระบวนการผลิตซอฟต์แวร์ </a:t>
            </a:r>
          </a:p>
          <a:p>
            <a:pPr marL="630238" indent="179388">
              <a:lnSpc>
                <a:spcPct val="90000"/>
              </a:lnSpc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 (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Software Process Model)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pPr marL="630238" indent="179388">
              <a:lnSpc>
                <a:spcPct val="90000"/>
              </a:lnSpc>
              <a:buFont typeface="Arial" pitchFamily="34" charset="0"/>
              <a:buChar char="•"/>
            </a:pPr>
            <a:endParaRPr lang="th-TH" sz="4400" dirty="0" smtClean="0">
              <a:latin typeface="Angsana New" pitchFamily="18" charset="-34"/>
              <a:cs typeface="Angsana New" pitchFamily="18" charset="-34"/>
            </a:endParaRPr>
          </a:p>
          <a:p>
            <a:pPr marL="630238" indent="179388">
              <a:lnSpc>
                <a:spcPct val="90000"/>
              </a:lnSpc>
              <a:buFont typeface="Arial" pitchFamily="34" charset="0"/>
              <a:buChar char="•"/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F1A9-F615-43C9-ADAE-622722EA43A4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SDLC </a:t>
            </a:r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แบบอื่นๆ</a:t>
            </a:r>
            <a:endParaRPr lang="th-TH" sz="4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1507" name="Content Placeholder 5" descr="sdlc_image002_bkk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9592" y="1628800"/>
            <a:ext cx="7272808" cy="545552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0BDC8-613F-4569-AFEB-32CC02F130D9}" type="slidenum">
              <a:rPr lang="th-TH" smtClean="0"/>
              <a:pPr>
                <a:defRPr/>
              </a:pPr>
              <a:t>30</a:t>
            </a:fld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3B-03B1-4055-95D5-CC1A2E3B5A45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SDLC </a:t>
            </a:r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แบบอื่นๆ</a:t>
            </a:r>
          </a:p>
        </p:txBody>
      </p:sp>
      <p:pic>
        <p:nvPicPr>
          <p:cNvPr id="22531" name="Content Placeholder 5" descr="sdlc_image001_9i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9632" y="1556792"/>
            <a:ext cx="7391151" cy="55433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F2EA8-85F6-4362-B059-1D458416A34E}" type="slidenum">
              <a:rPr lang="th-TH" smtClean="0"/>
              <a:pPr>
                <a:defRPr/>
              </a:pPr>
              <a:t>31</a:t>
            </a:fld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073-3C66-4C0D-ADA3-BAC12909B40F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ความเป็นมาของ </a:t>
            </a:r>
            <a:r>
              <a:rPr lang="en-US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SDLC </a:t>
            </a:r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ในปัจจุบัน</a:t>
            </a:r>
            <a:endParaRPr lang="th-TH" sz="4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3555" name="Content Placeholder 5" descr="sdlc_image003_hw9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9632" y="1628800"/>
            <a:ext cx="6529387" cy="489743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00020-F990-4150-B15D-E6C0D2C3F64F}" type="slidenum">
              <a:rPr lang="th-TH" smtClean="0"/>
              <a:pPr>
                <a:defRPr/>
              </a:pPr>
              <a:t>32</a:t>
            </a:fld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D392-C0B9-4B3B-9C49-710EBC5FC369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648200" y="3048000"/>
            <a:ext cx="396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6000" b="1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9600" b="1">
                <a:latin typeface="Angsana New" pitchFamily="18" charset="-34"/>
                <a:cs typeface="Angsana New" pitchFamily="18" charset="-34"/>
              </a:rPr>
              <a:t>V  &amp;  V</a:t>
            </a:r>
            <a:endParaRPr lang="en-US" sz="40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843808" y="476672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6000" b="1" dirty="0" err="1">
                <a:latin typeface="Angsana New" pitchFamily="18" charset="-34"/>
                <a:cs typeface="Angsana New" pitchFamily="18" charset="-34"/>
              </a:rPr>
              <a:t>WHAT</a:t>
            </a:r>
            <a:r>
              <a:rPr lang="th-TH" sz="6000" b="1" dirty="0">
                <a:latin typeface="Angsana New" pitchFamily="18" charset="-34"/>
                <a:cs typeface="Angsana New" pitchFamily="18" charset="-34"/>
              </a:rPr>
              <a:t>  ?????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1524000" y="2057400"/>
          <a:ext cx="1857375" cy="3995738"/>
        </p:xfrm>
        <a:graphic>
          <a:graphicData uri="http://schemas.openxmlformats.org/presentationml/2006/ole">
            <p:oleObj spid="_x0000_s3074" name="Clip" r:id="rId3" imgW="1857600" imgH="3995640" progId="">
              <p:embed/>
            </p:oleObj>
          </a:graphicData>
        </a:graphic>
      </p:graphicFrame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A31E-C311-43BC-B37B-1DA86CA1E046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990600" y="1477963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>
                <a:latin typeface="Angsana New" pitchFamily="18" charset="-34"/>
                <a:cs typeface="Angsana New" pitchFamily="18" charset="-34"/>
              </a:rPr>
              <a:t>การตรวจสอบว่า ระบบทำงานตามที่กำหนดไว้หรือไม่ ? 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33400" y="4114800"/>
            <a:ext cx="8077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6600" dirty="0">
                <a:latin typeface="Angsana New" pitchFamily="18" charset="-34"/>
                <a:cs typeface="Angsana New" pitchFamily="18" charset="-34"/>
              </a:rPr>
              <a:t>Are we building the system right </a:t>
            </a:r>
            <a:r>
              <a:rPr lang="th-TH" sz="6600" dirty="0">
                <a:latin typeface="Angsana New" pitchFamily="18" charset="-34"/>
                <a:cs typeface="Angsana New" pitchFamily="18" charset="-34"/>
              </a:rPr>
              <a:t>?</a:t>
            </a:r>
            <a:endParaRPr lang="en-US" sz="6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6477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latin typeface="Angsana New" pitchFamily="18" charset="-34"/>
                <a:cs typeface="Angsana New" pitchFamily="18" charset="-34"/>
              </a:rPr>
              <a:t>Verification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57200" y="4114800"/>
            <a:ext cx="8229600" cy="12192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 flipV="1">
            <a:off x="457200" y="2209800"/>
            <a:ext cx="8229600" cy="76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9900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8070850" y="6096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ngsana New" pitchFamily="18" charset="-34"/>
                <a:cs typeface="Angsana New" pitchFamily="18" charset="-34"/>
              </a:rPr>
              <a:t>Boehm</a:t>
            </a:r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BC12-1A8A-4B58-A0BA-D7EDD48FCE22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68313" y="1412875"/>
            <a:ext cx="830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>
                <a:latin typeface="Angsana New" pitchFamily="18" charset="-34"/>
                <a:cs typeface="Angsana New" pitchFamily="18" charset="-34"/>
              </a:rPr>
              <a:t>การตรวจสอบว่า ระบบสามารถทำงานตามความต้องการของผู้ใช้หรือไม่ ? 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533400" y="4114800"/>
            <a:ext cx="8077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6600" dirty="0">
                <a:latin typeface="Angsana New" pitchFamily="18" charset="-34"/>
                <a:cs typeface="Angsana New" pitchFamily="18" charset="-34"/>
              </a:rPr>
              <a:t>Are we building the right system </a:t>
            </a:r>
            <a:r>
              <a:rPr lang="th-TH" sz="6600" dirty="0">
                <a:latin typeface="Angsana New" pitchFamily="18" charset="-34"/>
                <a:cs typeface="Angsana New" pitchFamily="18" charset="-34"/>
              </a:rPr>
              <a:t>?</a:t>
            </a:r>
            <a:endParaRPr lang="en-US" sz="6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6477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latin typeface="Angsana New" pitchFamily="18" charset="-34"/>
                <a:cs typeface="Angsana New" pitchFamily="18" charset="-34"/>
              </a:rPr>
              <a:t>Validation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57200" y="4114800"/>
            <a:ext cx="8229600" cy="12192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 flipV="1">
            <a:off x="457200" y="2819400"/>
            <a:ext cx="8229600" cy="76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9900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8070850" y="6096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ngsana New" pitchFamily="18" charset="-34"/>
                <a:cs typeface="Angsana New" pitchFamily="18" charset="-34"/>
              </a:rPr>
              <a:t>Boehm</a:t>
            </a:r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F08A-23DD-4234-AFCA-13B2A72932B7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B454-3C9D-4B40-B40A-076557E59A4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D8B8-11B9-4D42-AF6B-0324FA255BDB}" type="slidenum">
              <a:rPr lang="en-US"/>
              <a:pPr/>
              <a:t>36</a:t>
            </a:fld>
            <a:endParaRPr lang="th-TH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Verification</a:t>
            </a:r>
            <a:r>
              <a:rPr lang="th-TH" sz="6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&amp; </a:t>
            </a:r>
            <a:r>
              <a:rPr lang="th-TH" sz="6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Validation</a:t>
            </a:r>
            <a:endParaRPr lang="th-TH" sz="60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dirty="0"/>
              <a:t>คือ กระบวนการตรวจสอบและยืนยันความถูกต้องของระบบงาน</a:t>
            </a:r>
          </a:p>
          <a:p>
            <a:r>
              <a:rPr lang="th-TH" sz="3600" dirty="0"/>
              <a:t>เป็นกระบวนการที่ช่วยให้ผู้พัฒนาระบบมีความแน่ใจว่าระบบ</a:t>
            </a:r>
            <a:r>
              <a:rPr lang="th-TH" sz="3600" dirty="0" smtClean="0"/>
              <a:t>ที่พัฒนา</a:t>
            </a:r>
            <a:r>
              <a:rPr lang="th-TH" sz="3600" dirty="0"/>
              <a:t>นั้น ตรงตามข้อกำหนดตกลงไว้กับผู้ใช้หรือผู้จัดการระบบ และตรงกับความต้องการของผู้ใช้ระบบนั้นอยู่เสมอ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5E17-9520-44A2-809E-D1A166B90770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97E1-1A2F-4DBC-9FEE-C7E380ECF7A8}" type="slidenum">
              <a:rPr lang="en-US"/>
              <a:pPr/>
              <a:t>37</a:t>
            </a:fld>
            <a:endParaRPr lang="th-TH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จุดมุ่งหมายของกระบวนการ </a:t>
            </a:r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V &amp; V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200" dirty="0"/>
              <a:t>เพื่อค้นพบข้อบกพร่องผิดพลาดของ</a:t>
            </a:r>
            <a:r>
              <a:rPr lang="th-TH" sz="3200" dirty="0" smtClean="0"/>
              <a:t>ระบบ</a:t>
            </a:r>
          </a:p>
          <a:p>
            <a:endParaRPr lang="th-TH" sz="1800" dirty="0"/>
          </a:p>
          <a:p>
            <a:r>
              <a:rPr lang="th-TH" sz="3200" dirty="0"/>
              <a:t>เพื่อประเมินว่าระบบนั้นสามารถใช้งานได้จริง ในสภาพการทำงานจริงหรือไม่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8DF6-E0BC-4FBC-B5C7-5E48682E14D6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7E24-2D21-4610-965B-7B1828FE4CE3}" type="slidenum">
              <a:rPr lang="en-US">
                <a:latin typeface="Angsana New" pitchFamily="18" charset="-34"/>
                <a:cs typeface="Angsana New" pitchFamily="18" charset="-34"/>
              </a:rPr>
              <a:pPr/>
              <a:t>38</a:t>
            </a:fld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ข้อแตกต่างของ </a:t>
            </a:r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V &amp; V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Validation</a:t>
            </a: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การตรวจสอบว่าระบบที่พัฒนาขึ้นมานั้นถูกต้องหรือไม่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Verification</a:t>
            </a: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การตรวจสอบว่าการพัฒนาสร้างระบบทำอย่างถูกต้องหรือไม่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C770-E2A4-4446-9283-7BFC929EC358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6EEC-0A83-4777-AFA4-F0DD2105DA60}" type="slidenum">
              <a:rPr lang="en-US"/>
              <a:pPr/>
              <a:t>39</a:t>
            </a:fld>
            <a:endParaRPr lang="th-TH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กระบวนการทดสอบ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แบ่งออกเป็น 2 ส่วนคือ</a:t>
            </a:r>
          </a:p>
          <a:p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Software Testing</a:t>
            </a: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การทดสอบโปรแกรม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System Testing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การทดสอบระบบ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A0AC-FC5A-4292-8311-76D02023A4C4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6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กระบวนการ (</a:t>
            </a:r>
            <a:r>
              <a:rPr lang="en-US" sz="6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Process)</a:t>
            </a:r>
            <a:endParaRPr lang="en-US" sz="6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5496" y="1828800"/>
            <a:ext cx="9144000" cy="455252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	     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กระบวนการ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(Process)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คือ กลุ่มของขั้นตอนการทำงาน  ที่ประกอบด้วยชุดกิจกรรม ข้อจำกัด และทรัพยากรที่จะได้ผลิตเป็นผลลัพธ์บางชนิดตามต้องการ</a:t>
            </a:r>
          </a:p>
          <a:p>
            <a:pPr>
              <a:lnSpc>
                <a:spcPct val="90000"/>
              </a:lnSpc>
              <a:buNone/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None/>
              <a:tabLst>
                <a:tab pos="1438275" algn="l"/>
              </a:tabLst>
            </a:pP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กระบวนการ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(Process)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จะมีลำดับขั้นตอนในการผลิตจะดำเนินการตามลำดับเหมือนเดิมทุกครั้ง</a:t>
            </a:r>
            <a:endParaRPr lang="en-US" sz="40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2E91-4B1C-4FEF-9636-70ECBAD500E2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E4F1-B2D3-489B-919E-22A380DD9BF1}" type="slidenum">
              <a:rPr lang="en-US"/>
              <a:pPr/>
              <a:t>40</a:t>
            </a:fld>
            <a:endParaRPr lang="th-TH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กลยุทธ์การทดสอบโปรแกรม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มีใช้ 2 แบบคือ</a:t>
            </a:r>
          </a:p>
          <a:p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Black Box Testing</a:t>
            </a:r>
          </a:p>
          <a:p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White Box Testing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F83B-FE70-49FB-A82F-0B43A7DE7DB2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452-6FDB-40E6-893B-5652AEF9DF4D}" type="slidenum">
              <a:rPr lang="en-US"/>
              <a:pPr/>
              <a:t>41</a:t>
            </a:fld>
            <a:endParaRPr lang="th-TH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Black</a:t>
            </a:r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B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ox</a:t>
            </a:r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เป็นการทดสอบโดยไม่คำนึงถึงคำสั่งภายในโปรแกรม</a:t>
            </a:r>
          </a:p>
          <a:p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เป็นการทดสอบ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Function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ต่าง ๆ ของโปรแกรมตาม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Requirements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ที่มี</a:t>
            </a:r>
          </a:p>
          <a:p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เป็นการทดสอบโดยดูค่า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Output 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จาก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Input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ที่ให้กับโปรแกรมต้องมีความสอดคล้องกัน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98AF-A612-471A-9AA5-7DFFA8136C6A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8285-7601-42B8-A42F-1A00B6736CE4}" type="slidenum">
              <a:rPr lang="en-US"/>
              <a:pPr/>
              <a:t>42</a:t>
            </a:fld>
            <a:endParaRPr lang="th-TH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Black</a:t>
            </a:r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B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ox</a:t>
            </a:r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6085" name="Picture 5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1855788"/>
            <a:ext cx="6781800" cy="4845050"/>
          </a:xfrm>
          <a:noFill/>
          <a:ln/>
        </p:spPr>
      </p:pic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763F-F8E6-4967-9E48-24151AEE1213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F303-1407-4E70-BF47-C371592A9204}" type="slidenum">
              <a:rPr lang="en-US"/>
              <a:pPr/>
              <a:t>43</a:t>
            </a:fld>
            <a:endParaRPr lang="th-TH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Black</a:t>
            </a:r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B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ox</a:t>
            </a:r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2229" name="Picture 5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513" y="1772816"/>
            <a:ext cx="4662487" cy="4857750"/>
          </a:xfrm>
          <a:noFill/>
          <a:ln/>
        </p:spPr>
      </p:pic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CB4-C598-4ADC-BD77-936FA523E454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6CD2-14B3-477B-8E44-1E1603208532}" type="slidenum">
              <a:rPr lang="en-US"/>
              <a:pPr/>
              <a:t>44</a:t>
            </a:fld>
            <a:endParaRPr lang="th-TH"/>
          </a:p>
        </p:txBody>
      </p:sp>
      <p:pic>
        <p:nvPicPr>
          <p:cNvPr id="5734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49425"/>
            <a:ext cx="7448550" cy="4803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Black</a:t>
            </a:r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B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ox</a:t>
            </a:r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E1F5-2C6A-4D2E-8ED8-408359A9206C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53F0-9C6B-47F5-923F-2CEB91D59BAC}" type="slidenum">
              <a:rPr lang="en-US"/>
              <a:pPr/>
              <a:t>45</a:t>
            </a:fld>
            <a:endParaRPr lang="th-TH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การกำหนดข้อมูลในการทดสอบ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dirty="0"/>
              <a:t>ค่าตัวแทนของกลุ่ม</a:t>
            </a:r>
          </a:p>
          <a:p>
            <a:r>
              <a:rPr lang="th-TH" sz="4000" dirty="0"/>
              <a:t>ค่าสูงสุด</a:t>
            </a:r>
          </a:p>
          <a:p>
            <a:r>
              <a:rPr lang="th-TH" sz="4000" dirty="0"/>
              <a:t>ค่าต่ำสุด</a:t>
            </a:r>
          </a:p>
          <a:p>
            <a:r>
              <a:rPr lang="th-TH" sz="4000" dirty="0"/>
              <a:t>ค่าเกินพิกัด</a:t>
            </a:r>
          </a:p>
          <a:p>
            <a:r>
              <a:rPr lang="th-TH" sz="4000" dirty="0"/>
              <a:t>ค่าที่ผิดวิสัย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1791-1043-462C-A623-BC4547A7CEF7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9ED4-B84A-467A-B482-ACF1BC27F257}" type="slidenum">
              <a:rPr lang="en-US"/>
              <a:pPr/>
              <a:t>46</a:t>
            </a:fld>
            <a:endParaRPr lang="th-TH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ตัวอย่าง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dirty="0">
                <a:latin typeface="Angsana New" pitchFamily="18" charset="-34"/>
                <a:cs typeface="Angsana New" pitchFamily="18" charset="-34"/>
              </a:rPr>
              <a:t>โปรแกรมหนึ่งรับข้อมูลเป็นค่าจำนวนกล่องที่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ส่งออก            ใน</a:t>
            </a:r>
            <a:r>
              <a:rPr lang="th-TH" sz="4000" dirty="0">
                <a:latin typeface="Angsana New" pitchFamily="18" charset="-34"/>
                <a:cs typeface="Angsana New" pitchFamily="18" charset="-34"/>
              </a:rPr>
              <a:t>แต่ละเที่ยว โดยจำกัดว่าไม่เกิน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200,000 </a:t>
            </a:r>
            <a:r>
              <a:rPr lang="th-TH" sz="4000" dirty="0">
                <a:latin typeface="Angsana New" pitchFamily="18" charset="-34"/>
                <a:cs typeface="Angsana New" pitchFamily="18" charset="-34"/>
              </a:rPr>
              <a:t>กล่อง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          และ</a:t>
            </a:r>
            <a:r>
              <a:rPr lang="th-TH" sz="4000" dirty="0">
                <a:latin typeface="Angsana New" pitchFamily="18" charset="-34"/>
                <a:cs typeface="Angsana New" pitchFamily="18" charset="-34"/>
              </a:rPr>
              <a:t>ไม่ต่ำกว่า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100 </a:t>
            </a:r>
            <a:r>
              <a:rPr lang="th-TH" sz="4000" dirty="0">
                <a:latin typeface="Angsana New" pitchFamily="18" charset="-34"/>
                <a:cs typeface="Angsana New" pitchFamily="18" charset="-34"/>
              </a:rPr>
              <a:t>กล่อง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1CCB-1656-4AF6-9D64-24C72EE9B6B7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E61F-482C-40F7-ACD1-44827BF721B4}" type="slidenum">
              <a:rPr lang="en-US"/>
              <a:pPr/>
              <a:t>47</a:t>
            </a:fld>
            <a:endParaRPr lang="th-TH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ข้อมูลที่ใช้ทดสอบ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dirty="0">
                <a:latin typeface="Angsana New" pitchFamily="18" charset="-34"/>
                <a:cs typeface="Angsana New" pitchFamily="18" charset="-34"/>
              </a:rPr>
              <a:t>ค่าตัวแทนของกลุ่ม</a:t>
            </a:r>
          </a:p>
          <a:p>
            <a:pPr lvl="1"/>
            <a:r>
              <a:rPr lang="en-US" sz="3600" dirty="0">
                <a:latin typeface="Angsana New" pitchFamily="18" charset="-34"/>
                <a:cs typeface="Angsana New" pitchFamily="18" charset="-34"/>
              </a:rPr>
              <a:t>120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กล่อง</a:t>
            </a:r>
          </a:p>
          <a:p>
            <a:r>
              <a:rPr lang="th-TH" sz="4000" dirty="0">
                <a:latin typeface="Angsana New" pitchFamily="18" charset="-34"/>
                <a:cs typeface="Angsana New" pitchFamily="18" charset="-34"/>
              </a:rPr>
              <a:t>ค่าสูงสุด</a:t>
            </a:r>
          </a:p>
          <a:p>
            <a:pPr lvl="1"/>
            <a:r>
              <a:rPr lang="en-US" sz="3600" dirty="0">
                <a:latin typeface="Angsana New" pitchFamily="18" charset="-34"/>
                <a:cs typeface="Angsana New" pitchFamily="18" charset="-34"/>
              </a:rPr>
              <a:t>200,000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กล่อง</a:t>
            </a:r>
          </a:p>
          <a:p>
            <a:r>
              <a:rPr lang="th-TH" sz="4000" dirty="0">
                <a:latin typeface="Angsana New" pitchFamily="18" charset="-34"/>
                <a:cs typeface="Angsana New" pitchFamily="18" charset="-34"/>
              </a:rPr>
              <a:t>ค่าต่ำสุด</a:t>
            </a:r>
          </a:p>
          <a:p>
            <a:pPr lvl="1"/>
            <a:r>
              <a:rPr lang="en-US" sz="3600" dirty="0">
                <a:latin typeface="Angsana New" pitchFamily="18" charset="-34"/>
                <a:cs typeface="Angsana New" pitchFamily="18" charset="-34"/>
              </a:rPr>
              <a:t>100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กล่อง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5CC3-6510-4FF8-B4AB-77A3F5F0D104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65CC-F7A2-463B-804F-03B9C7A0F5CD}" type="slidenum">
              <a:rPr lang="en-US" sz="2000" b="1">
                <a:latin typeface="Angsana New" pitchFamily="18" charset="-34"/>
                <a:cs typeface="Angsana New" pitchFamily="18" charset="-34"/>
              </a:rPr>
              <a:pPr/>
              <a:t>48</a:t>
            </a:fld>
            <a:endParaRPr lang="th-TH" sz="20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ข้อมูลที่ใช้ทดสอบ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ค่าเกินพิกัดทางต่ำ</a:t>
            </a:r>
          </a:p>
          <a:p>
            <a:pPr lvl="1">
              <a:lnSpc>
                <a:spcPct val="90000"/>
              </a:lnSpc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0, 99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กล่อง</a:t>
            </a:r>
          </a:p>
          <a:p>
            <a:pPr>
              <a:lnSpc>
                <a:spcPct val="90000"/>
              </a:lnSpc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ค่าเกินพิกัดทางสูง</a:t>
            </a:r>
          </a:p>
          <a:p>
            <a:pPr lvl="1">
              <a:lnSpc>
                <a:spcPct val="90000"/>
              </a:lnSpc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200,001 / 500,000 / 1,000,000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กล่อง</a:t>
            </a:r>
          </a:p>
          <a:p>
            <a:pPr>
              <a:lnSpc>
                <a:spcPct val="90000"/>
              </a:lnSpc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ค่าที่ผิดวิสัย</a:t>
            </a:r>
          </a:p>
          <a:p>
            <a:pPr lvl="1">
              <a:lnSpc>
                <a:spcPct val="90000"/>
              </a:lnSpc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-200, 100.8, 100.5, 100.3, 1a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กล่อง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668C-939A-4050-B8EE-1B340637708A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52AD-54A1-44A3-A6F7-9308BE4A5DB5}" type="slidenum">
              <a:rPr lang="en-US"/>
              <a:pPr/>
              <a:t>49</a:t>
            </a:fld>
            <a:endParaRPr lang="th-TH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White Box 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dirty="0"/>
              <a:t>เป็นการทดสอบเพื่อดูโครงสร้างของโปรแกรม หรือทางเดินในโปรแกรม</a:t>
            </a:r>
          </a:p>
          <a:p>
            <a:r>
              <a:rPr lang="th-TH" sz="4000" dirty="0"/>
              <a:t>ต้องสร้างชุดทดสอบเฉพาะสำหรับการ</a:t>
            </a:r>
            <a:r>
              <a:rPr lang="th-TH" sz="4000" dirty="0" smtClean="0"/>
              <a:t>ทดสอบ                      ใน</a:t>
            </a:r>
            <a:r>
              <a:rPr lang="th-TH" sz="4000" dirty="0"/>
              <a:t>เงื่อนไขต่าง ๆ</a:t>
            </a:r>
          </a:p>
          <a:p>
            <a:r>
              <a:rPr lang="th-TH" sz="4000" dirty="0"/>
              <a:t>ชุดทดสอบจะต้องประกอบด้วยชุดที่สามารถประมวลผลอย่างปกติและไม่ปกติ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CC22-EA42-41CB-B483-2A8150120C2D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6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กระบวนการ (</a:t>
            </a:r>
            <a:r>
              <a:rPr lang="en-US" sz="6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Process)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35280" cy="455252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กระบวนการโดยทั่วไปจะมีลักษณะ ดังนี้</a:t>
            </a:r>
          </a:p>
          <a:p>
            <a:pPr>
              <a:lnSpc>
                <a:spcPct val="90000"/>
              </a:lnSpc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1.  กระบวนการจะต้องระบุกิจกรรมทั้งหมดอย่างชัดเจน</a:t>
            </a:r>
          </a:p>
          <a:p>
            <a:pPr>
              <a:lnSpc>
                <a:spcPct val="90000"/>
              </a:lnSpc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2.  กระบวนการจะใช้ทรัพยากรภายใต้ข้อจำกัดต่างๆ เพื่อผลิตเป็น</a:t>
            </a:r>
          </a:p>
          <a:p>
            <a:pPr>
              <a:lnSpc>
                <a:spcPct val="90000"/>
              </a:lnSpc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ผลิตภัณฑ์ที่แล้วเสร็จ</a:t>
            </a:r>
          </a:p>
          <a:p>
            <a:pPr>
              <a:lnSpc>
                <a:spcPct val="90000"/>
              </a:lnSpc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3.  กระบวนการหนึ่ง อาจประกอบขึ้นจากกระบวนการย่อยอื่นๆ ที่</a:t>
            </a:r>
          </a:p>
          <a:p>
            <a:pPr>
              <a:lnSpc>
                <a:spcPct val="90000"/>
              </a:lnSpc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มีความสัมพันธ์กัน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D444-1A28-47C7-9F1F-F90B1E066ED5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8E8-3F12-4F60-9EED-F5C301665A79}" type="slidenum">
              <a:rPr lang="en-US"/>
              <a:pPr/>
              <a:t>50</a:t>
            </a:fld>
            <a:endParaRPr lang="th-TH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White Box 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9157" name="Picture 5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2143125"/>
            <a:ext cx="7162800" cy="3952875"/>
          </a:xfrm>
          <a:noFill/>
          <a:ln/>
        </p:spPr>
      </p:pic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101-A2AA-426E-B84D-AA20E125D74F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F28-48DF-41E4-8C20-2176EB1BA29F}" type="slidenum">
              <a:rPr lang="en-US"/>
              <a:pPr/>
              <a:t>51</a:t>
            </a:fld>
            <a:endParaRPr lang="th-TH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เทคนิคอื่น ๆ ในการทดสอบโปรแกรม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 dirty="0" err="1">
                <a:latin typeface="Angsana New" pitchFamily="18" charset="-34"/>
                <a:cs typeface="Angsana New" pitchFamily="18" charset="-34"/>
              </a:rPr>
              <a:t>แบ่งออกเป็น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 2 </a:t>
            </a:r>
            <a:r>
              <a:rPr lang="en-US" sz="4000" b="1" dirty="0" err="1">
                <a:latin typeface="Angsana New" pitchFamily="18" charset="-34"/>
                <a:cs typeface="Angsana New" pitchFamily="18" charset="-34"/>
              </a:rPr>
              <a:t>กลุ่มใหญ่คือ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Manual Testing</a:t>
            </a:r>
          </a:p>
          <a:p>
            <a:pPr lvl="1"/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การทดสอบโดยไม่ใช้เครื่องคอมพิวเตอร์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Automated Testing</a:t>
            </a:r>
          </a:p>
          <a:p>
            <a:pPr lvl="1"/>
            <a:r>
              <a:rPr lang="en-US" sz="3600" b="1" dirty="0" err="1">
                <a:latin typeface="Angsana New" pitchFamily="18" charset="-34"/>
                <a:cs typeface="Angsana New" pitchFamily="18" charset="-34"/>
              </a:rPr>
              <a:t>การทดสอบด้วยเครื่องคอมพิวเตอร์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DE6E-2737-427E-B35B-7AD592E0179C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ED3D-7F74-43FF-BC9D-D3C1CBE2CBCD}" type="slidenum">
              <a:rPr lang="en-US"/>
              <a:pPr/>
              <a:t>52</a:t>
            </a:fld>
            <a:endParaRPr lang="th-TH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Manual 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แบ่งได้เป็น 2 ชนิดคือ</a:t>
            </a:r>
          </a:p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Inspection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การทดสอบแบบตรวจไวยากรณ์</a:t>
            </a:r>
          </a:p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Desk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Checking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การทดสอบตามลำดับคำสั่งในโปรแกรม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8ECB-041D-4D60-8A74-5E0A8F4A7FCA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673D-7C8B-454B-9558-C1623D897045}" type="slidenum">
              <a:rPr lang="en-US"/>
              <a:pPr/>
              <a:t>53</a:t>
            </a:fld>
            <a:endParaRPr lang="th-TH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Automated 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แบ่งได้เป็น 5 ชนิดคือ</a:t>
            </a:r>
          </a:p>
          <a:p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Syntax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checking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การทดสอบด้วยการตรวจสอบไวยากรณ์ที่เขียนขึ้น</a:t>
            </a:r>
          </a:p>
          <a:p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Unit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testing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/Module Testing</a:t>
            </a: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เป็นการทดสอบโปรแกรมทีละโมดูลเพื่อหาข้อผิดพลาดที่เกิดขึ้นภายในโมดูล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AB0-4A14-4167-987F-741534E60F27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F740-9C91-42CA-B017-E90601F10C6C}" type="slidenum">
              <a:rPr lang="en-US"/>
              <a:pPr/>
              <a:t>54</a:t>
            </a:fld>
            <a:endParaRPr lang="th-TH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Automated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Integration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เป็นการทดสอบโปรแกรมโดยการเพิ่มจำนวนโมดูลแบ่งเป็น 2 ลักษณะคือ</a:t>
            </a:r>
          </a:p>
          <a:p>
            <a:pPr lvl="2"/>
            <a:r>
              <a:rPr lang="en-US" sz="3600" dirty="0">
                <a:latin typeface="Angsana New" pitchFamily="18" charset="-34"/>
                <a:cs typeface="Angsana New" pitchFamily="18" charset="-34"/>
              </a:rPr>
              <a:t>Top-Down Approach</a:t>
            </a:r>
          </a:p>
          <a:p>
            <a:pPr lvl="2"/>
            <a:r>
              <a:rPr lang="en-US" sz="3600" dirty="0">
                <a:latin typeface="Angsana New" pitchFamily="18" charset="-34"/>
                <a:cs typeface="Angsana New" pitchFamily="18" charset="-34"/>
              </a:rPr>
              <a:t>Bottom-Up Approach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7F9A-18D0-47FE-8F6D-40DB94EC9A17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19A8-B41D-4434-B26F-938D8D543111}" type="slidenum">
              <a:rPr lang="en-US"/>
              <a:pPr/>
              <a:t>55</a:t>
            </a:fld>
            <a:endParaRPr lang="th-TH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Top-Down Approach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1445" name="Picture 5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208213"/>
            <a:ext cx="8610600" cy="4421187"/>
          </a:xfrm>
          <a:noFill/>
          <a:ln/>
        </p:spPr>
      </p:pic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BC-6E45-4829-834E-5E2D00816B46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1FB0-FB75-4D74-A093-3138E1019BE8}" type="slidenum">
              <a:rPr lang="en-US"/>
              <a:pPr/>
              <a:t>56</a:t>
            </a:fld>
            <a:endParaRPr lang="th-TH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Bottom-Up Approach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4517" name="Picture 5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079625"/>
            <a:ext cx="8686800" cy="3894138"/>
          </a:xfrm>
          <a:noFill/>
          <a:ln/>
        </p:spPr>
      </p:pic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632D-1E64-4B9D-9E4D-7F04A6867C2C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66D-F28C-4AC7-B386-03F76341F376}" type="slidenum">
              <a:rPr lang="en-US"/>
              <a:pPr/>
              <a:t>57</a:t>
            </a:fld>
            <a:endParaRPr lang="th-TH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Automated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Stub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คือ กลุ่มคำสั่งสั้น ๆ ที่เขียนขึ้นมาเพื่อเป็นโมดูล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ตัวแทน                ใน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การทดสอบโปรแกรม</a:t>
            </a:r>
          </a:p>
          <a:p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System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เป็นการทดสอบโปรแกรมทุกโปรแกรมร่วมกันว่าได้ผลลัพธ์ที่ถูกต้องหรือไม่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7867-F176-48EA-B1B0-95AB7E1C2A08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0368-D6BB-437E-92BF-433C8775DC37}" type="slidenum">
              <a:rPr lang="en-US"/>
              <a:pPr/>
              <a:t>58</a:t>
            </a:fld>
            <a:endParaRPr lang="th-TH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การทดสอบระบบ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ทำ 2 ประการคือ</a:t>
            </a:r>
          </a:p>
          <a:p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การทดสอบเชิงสถิติ 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(Statistical Testing)</a:t>
            </a: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เพื่อประเมินผลความถี่ของการใช้งานส่วนต่าง ๆ ของระบบ</a:t>
            </a:r>
          </a:p>
          <a:p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การทดสอบข้อบกพร่อง (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Defect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Testing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เป็นการทดสอบเพื่อตรวจสอบว่าระบบมีข้อบกพร่องผิดพลาดที่จุดใดบ้าง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E049-15BC-4643-8433-6CDC2D75A9B3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6E6-1AD2-49BC-9C00-3B632A602706}" type="slidenum">
              <a:rPr lang="en-US"/>
              <a:pPr/>
              <a:t>59</a:t>
            </a:fld>
            <a:endParaRPr lang="th-TH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Defect</a:t>
            </a:r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0661" name="Picture 5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568575"/>
            <a:ext cx="8763000" cy="3222625"/>
          </a:xfrm>
          <a:noFill/>
          <a:ln/>
        </p:spPr>
      </p:pic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D55A-66D3-4CF2-9804-FCE1F0111812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6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กระบวนการ (</a:t>
            </a:r>
            <a:r>
              <a:rPr lang="en-US" sz="6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Process)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35280" cy="4552528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4.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ทุกกิจกรรมของกระบวนการจะมีเงื่อนไขในการเริ่มต้น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    และสิ้นสุดกิจกรรม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5.  ทุกขั้นตอนและทุกกิจกรรมของกระบวนการจะต้องมีเป้าหมาย  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    อย่างชัดเจน และต้องมีหลักการหรือแนวทางในการปฏิบัติ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    เพื่อให้บรรลุเป้าหมายนั้น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6.  ข้อจำกัดหรือเงื่อนไขสามารถนำมาใช้ควบคุมการดำเนินกิจกรรม </a:t>
            </a: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    การใช้ทรัพยากร หรือแม้กระทั่งตัวผลิตภัณฑ์เองได้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2899-2147-4A43-B5F7-0E46ED35DFCC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C853-6E19-4C16-99F7-4E05E1D1CA3C}" type="slidenum">
              <a:rPr lang="en-US"/>
              <a:pPr/>
              <a:t>60</a:t>
            </a:fld>
            <a:endParaRPr lang="th-TH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กลยุทธ์ในการทดสอบประสิทธิภาพของระบบ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 dirty="0" err="1">
                <a:latin typeface="Angsana New" pitchFamily="18" charset="-34"/>
                <a:cs typeface="Angsana New" pitchFamily="18" charset="-34"/>
              </a:rPr>
              <a:t>จำแนกได้เป็น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 6 </a:t>
            </a:r>
            <a:r>
              <a:rPr lang="en-US" sz="4400" dirty="0" err="1">
                <a:latin typeface="Angsana New" pitchFamily="18" charset="-34"/>
                <a:cs typeface="Angsana New" pitchFamily="18" charset="-34"/>
              </a:rPr>
              <a:t>ด้านคือ</a:t>
            </a:r>
            <a:endParaRPr lang="en-US" sz="44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4400" dirty="0">
                <a:latin typeface="Angsana New" pitchFamily="18" charset="-34"/>
                <a:cs typeface="Angsana New" pitchFamily="18" charset="-34"/>
              </a:rPr>
              <a:t>Peak load testing</a:t>
            </a:r>
          </a:p>
          <a:p>
            <a:pPr lvl="1"/>
            <a:r>
              <a:rPr lang="en-US" sz="4000" dirty="0" err="1">
                <a:latin typeface="Angsana New" pitchFamily="18" charset="-34"/>
                <a:cs typeface="Angsana New" pitchFamily="18" charset="-34"/>
              </a:rPr>
              <a:t>การทดสอบการทำงานสูงสุด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dirty="0" err="1">
                <a:latin typeface="Angsana New" pitchFamily="18" charset="-34"/>
                <a:cs typeface="Angsana New" pitchFamily="18" charset="-34"/>
              </a:rPr>
              <a:t>เป็นการทดสอบประสิทธิภาพในการประมวลผลของระบบ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dirty="0" err="1">
                <a:latin typeface="Angsana New" pitchFamily="18" charset="-34"/>
                <a:cs typeface="Angsana New" pitchFamily="18" charset="-34"/>
              </a:rPr>
              <a:t>เมื่อมีการทำรายการมากที่สุด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 ณ </a:t>
            </a:r>
            <a:r>
              <a:rPr lang="en-US" sz="4000" dirty="0" err="1">
                <a:latin typeface="Angsana New" pitchFamily="18" charset="-34"/>
                <a:cs typeface="Angsana New" pitchFamily="18" charset="-34"/>
              </a:rPr>
              <a:t>เวลาใดเวลาหนึ่ง</a:t>
            </a:r>
            <a:endParaRPr lang="en-US" sz="4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618F-DB3B-46CD-8BC2-99FE1AF16B18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E54E-1742-4E49-ADD6-E25AE0502739}" type="slidenum">
              <a:rPr lang="en-US"/>
              <a:pPr/>
              <a:t>61</a:t>
            </a:fld>
            <a:endParaRPr lang="th-TH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กลยุทธ์ในการทดสอบประสิทธิภาพของระบบ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Performance testing</a:t>
            </a:r>
          </a:p>
          <a:p>
            <a:pPr lvl="1"/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การทดสอบประสิทธิภาพของเวลา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เป็นการ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ทดสอบ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      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พิจารณาถึงช่วงเวลาที่ใช้ในการประมวลผลรายการ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ว่า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ใช้ระยะเวลานานเพียงใดในการทำรายการ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Recovery testing</a:t>
            </a:r>
          </a:p>
          <a:p>
            <a:pPr lvl="1"/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การทดสอบการกู้ระบบ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เป็นการทดสอบ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ความสามารถ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การกู้ระบบกรณีที่ระบบล้ม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4416-FDEB-4695-9115-91F24A7142F9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C5D3-DAB5-4679-86CD-C140CBD724FD}" type="slidenum">
              <a:rPr lang="en-US"/>
              <a:pPr/>
              <a:t>62</a:t>
            </a:fld>
            <a:endParaRPr lang="th-TH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กลยุทธ์ในการทดสอบประสิทธิภาพของระบบ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Storage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การทดสอบการเก็บข้อมูล เป็นการทดสอบความสามารถของระบบในการเก็บข้อมูล ว่าสามารถเก็บข้อมูลได้สูงสุดเป็นจำนวนเท่าใด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C06C-116A-42F2-85D1-118FBE31F05E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5FCB-6695-4E80-8EDE-413B5C8C0A9C}" type="slidenum">
              <a:rPr lang="en-US"/>
              <a:pPr/>
              <a:t>63</a:t>
            </a:fld>
            <a:endParaRPr lang="th-TH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กลยุทธ์ในการทดสอบประสิทธิภาพของระบบ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Procedure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การทดสอบกระบวนการ เป็นการทดสอบการจัดทำเอกสารคู่มือการดำเนินของระบบ และคู่มือการใช้งานสำหรับผู้ใช้ ว่าสามารถสร้างความเข้าใจให้กับผู้ใช้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ได้มาก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น้อยเพียงใด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40AC-F196-4E4D-A302-00B5B8EAEF02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EB3-F0D8-40D3-AA13-E4B3E2180B56}" type="slidenum">
              <a:rPr lang="en-US"/>
              <a:pPr/>
              <a:t>64</a:t>
            </a:fld>
            <a:endParaRPr lang="th-TH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กลยุทธ์ในการทดสอบประสิทธิภาพของระบบ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User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การทดสอบผู้ใช้ เป็นการทดสอบการใช้งานจริงของระบบ เพื่อต้องการทราบว่าผู้ใช้จะทำอย่างไรเพื่อพบปัญหาที่เกิดขึ้น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223-A335-45AC-98A0-7669EB5841F8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B546-F1D2-46EB-8A85-CBED46CB138E}" type="slidenum">
              <a:rPr lang="en-US"/>
              <a:pPr/>
              <a:t>65</a:t>
            </a:fld>
            <a:endParaRPr lang="th-TH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กระบวนการทดสอบระบบ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แบ่งออกเป็น 5 ขั้นตอนคือ</a:t>
            </a:r>
          </a:p>
          <a:p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Unit Testing</a:t>
            </a:r>
          </a:p>
          <a:p>
            <a:pPr lvl="1"/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การทดสอบส่วนย่อยของโปรแกรม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Module Testing </a:t>
            </a:r>
          </a:p>
          <a:p>
            <a:pPr lvl="1"/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การทดสอบการทำงานร่วมกันของส่วนย่อยในระดับล่าง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2437-A651-442B-95D5-A9EE4B481D5A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2198-375B-4C6C-8336-0412455F298B}" type="slidenum">
              <a:rPr lang="en-US"/>
              <a:pPr/>
              <a:t>66</a:t>
            </a:fld>
            <a:endParaRPr lang="th-TH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กระบวนการทดสอบระบบ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Subsystem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การทดสอบปัญหาของการไม่สอดประสานกันของหน่วยย่อยต่าง ๆ</a:t>
            </a:r>
          </a:p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System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ตรวจสอบว่าระบบทั้งหมดทำงานได้ตรงตามข้อกำหนดหรือความต้องการของผู้ใช้อย่างแท้จริงหรือไม่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9155-607E-432E-9683-D221DA1FCC60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9242-9628-4F0D-B749-7DE675FCCCD6}" type="slidenum">
              <a:rPr lang="en-US"/>
              <a:pPr/>
              <a:t>67</a:t>
            </a:fld>
            <a:endParaRPr lang="th-TH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กระบวนการทดสอบระบบ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Acceptance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Testing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การทดสอบขั้นสุดท้ายก่อนที่ระบบจะถูกยอมรับได้ว่าสามารถทำงานได้จริง</a:t>
            </a: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เป็นการทดสอบร่วมกันระหว่างผู้ใช้ระบบและผู้ออกแบบพัฒนาระบบ</a:t>
            </a:r>
          </a:p>
          <a:p>
            <a:pPr lvl="1"/>
            <a:r>
              <a:rPr lang="th-TH" sz="3600" dirty="0">
                <a:latin typeface="Angsana New" pitchFamily="18" charset="-34"/>
                <a:cs typeface="Angsana New" pitchFamily="18" charset="-34"/>
              </a:rPr>
              <a:t>แบ่งได้เป็น 2 ประเภทคือ</a:t>
            </a:r>
          </a:p>
          <a:p>
            <a:pPr lvl="2"/>
            <a:r>
              <a:rPr lang="en-US" sz="3600" dirty="0">
                <a:latin typeface="Angsana New" pitchFamily="18" charset="-34"/>
                <a:cs typeface="Angsana New" pitchFamily="18" charset="-34"/>
              </a:rPr>
              <a:t>Alpha testing</a:t>
            </a:r>
          </a:p>
          <a:p>
            <a:pPr lvl="2"/>
            <a:r>
              <a:rPr lang="en-US" sz="3600" dirty="0">
                <a:latin typeface="Angsana New" pitchFamily="18" charset="-34"/>
                <a:cs typeface="Angsana New" pitchFamily="18" charset="-34"/>
              </a:rPr>
              <a:t>Beta testing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3AB3-361F-41A7-A8B7-A49FE71463AE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AF655-9297-401C-9AFE-516D33466756}" type="slidenum">
              <a:rPr lang="en-US"/>
              <a:pPr/>
              <a:t>68</a:t>
            </a:fld>
            <a:endParaRPr lang="th-TH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Acceptance</a:t>
            </a:r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Alpha testing</a:t>
            </a:r>
          </a:p>
          <a:p>
            <a:pPr lvl="1"/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คือ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การทดสอบความสมบูรณ์ของระบบโดยผู้ใช้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      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ใช้ข้อมูลสมมติในการทดสอบ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จะสมมติให้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ระบบ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อยู่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ในสถานการณ์ที่อาจจะเกิดขึ้นได้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91E7-15DF-4872-A918-65A76AF63379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6FFA-1451-4A25-B05C-764C43980CCB}" type="slidenum">
              <a:rPr lang="en-US"/>
              <a:pPr/>
              <a:t>69</a:t>
            </a:fld>
            <a:endParaRPr lang="th-TH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Acceptance</a:t>
            </a:r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Alpha testing </a:t>
            </a:r>
            <a:r>
              <a:rPr lang="en-US" sz="3600" b="1" dirty="0" err="1">
                <a:latin typeface="Angsana New" pitchFamily="18" charset="-34"/>
                <a:cs typeface="Angsana New" pitchFamily="18" charset="-34"/>
              </a:rPr>
              <a:t>มีการทดสอบ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4 </a:t>
            </a:r>
            <a:r>
              <a:rPr lang="en-US" sz="3600" b="1" dirty="0" err="1">
                <a:latin typeface="Angsana New" pitchFamily="18" charset="-34"/>
                <a:cs typeface="Angsana New" pitchFamily="18" charset="-34"/>
              </a:rPr>
              <a:t>ประการคือ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Recovery testing</a:t>
            </a:r>
          </a:p>
          <a:p>
            <a:pPr lvl="2"/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เป็นการทดสอบการกู้ระบบ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Security testing</a:t>
            </a:r>
          </a:p>
          <a:p>
            <a:pPr lvl="2"/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เป็นการทดสอบความปลอดภัยของระบบ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1C18-B436-4948-94CE-A9E379650DBD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5400" dirty="0" smtClean="0">
                <a:solidFill>
                  <a:schemeClr val="tx1"/>
                </a:solidFill>
              </a:rPr>
              <a:t>กระบวนการผลิตซอฟต์แวร์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35280" cy="4552528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h-TH" sz="3200" b="1" dirty="0" smtClean="0"/>
              <a:t>กระบวนการ คือ กรอบของการดำเนินงานเพื่อให้บรรลุวัตถุประสงค์ใด ๆ</a:t>
            </a:r>
          </a:p>
          <a:p>
            <a:pPr>
              <a:lnSpc>
                <a:spcPct val="80000"/>
              </a:lnSpc>
              <a:buNone/>
            </a:pPr>
            <a:r>
              <a:rPr lang="th-TH" sz="1600" b="1" dirty="0" smtClean="0"/>
              <a:t>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h-TH" sz="3200" b="1" dirty="0" smtClean="0"/>
              <a:t>เพื่อให้บรรลุวัตถุประสงค์ในการสร้างซอฟต์แวร์จึงต้องมีการกำหนดกระบวนการสร้างซอฟต์แวร์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th-TH" sz="1600" b="1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สิ่งที่ได้จากกระบวนการสร้างซอฟต์แวร์ คือ 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ผลิตภัณฑ์ซอฟต์แวร์ (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Software Product) 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 จะเรียก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กระบวนการสร้างซอฟต์แวร์ว่า “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Software Process”</a:t>
            </a:r>
            <a:endParaRPr lang="th-TH" sz="32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th-TH" sz="3200" b="1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3200" b="1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984-0A34-41D3-9603-004F0CE7DCFF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1C82-09F4-4799-B86F-B893CA8273F0}" type="slidenum">
              <a:rPr lang="en-US"/>
              <a:pPr/>
              <a:t>70</a:t>
            </a:fld>
            <a:endParaRPr lang="th-TH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Acceptance</a:t>
            </a:r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lvl="1"/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Stress testing</a:t>
            </a:r>
          </a:p>
          <a:p>
            <a:pPr lvl="2"/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เป็นการทดสอบประสิทธิภาพการทำงานของระบบภายใต้ความกดดัน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Performance testing</a:t>
            </a:r>
          </a:p>
          <a:p>
            <a:pPr lvl="2"/>
            <a:r>
              <a:rPr lang="en-US" sz="3600" dirty="0">
                <a:latin typeface="Angsana New" pitchFamily="18" charset="-34"/>
                <a:cs typeface="Angsana New" pitchFamily="18" charset="-34"/>
              </a:rPr>
              <a:t>เป็นการทดสอบประสิทธิภาพการทำงานของระบบภายใต้สภาพแวดล้อมของคอมพิวเตอร์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2E3-10D5-4C9F-894B-4C105183B977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D32-306F-45DF-ABF2-DC9FC9335AD9}" type="slidenum">
              <a:rPr lang="en-US"/>
              <a:pPr/>
              <a:t>71</a:t>
            </a:fld>
            <a:endParaRPr lang="th-TH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Acceptance</a:t>
            </a:r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Testing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Beta testing</a:t>
            </a:r>
          </a:p>
          <a:p>
            <a:pPr lvl="1"/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คือ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การทดสอบความสมบูรณ์ของระบบโดยผู้ใช้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     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ใช้ข้อมูล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จริง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ในการทดสอบ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err="1">
                <a:latin typeface="Angsana New" pitchFamily="18" charset="-34"/>
                <a:cs typeface="Angsana New" pitchFamily="18" charset="-34"/>
              </a:rPr>
              <a:t>และภายใต้สถานการณ์ที่เกิดขึ้นจริง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2258-51D0-4E59-BAAB-EA97DF84E267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3A19-D96A-443C-A4F7-FF8EC7B0759A}" type="slidenum">
              <a:rPr lang="en-US"/>
              <a:pPr/>
              <a:t>72</a:t>
            </a:fld>
            <a:endParaRPr lang="th-TH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เกณฑ์การยอมรับงานของมนุษย์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 err="1">
                <a:latin typeface="Angsana New" pitchFamily="18" charset="-34"/>
                <a:cs typeface="Angsana New" pitchFamily="18" charset="-34"/>
              </a:rPr>
              <a:t>แบ่งได้เป็นประเด็นต่าง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ๆ </a:t>
            </a:r>
            <a:r>
              <a:rPr lang="en-US" sz="3600" b="1" dirty="0" err="1">
                <a:latin typeface="Angsana New" pitchFamily="18" charset="-34"/>
                <a:cs typeface="Angsana New" pitchFamily="18" charset="-34"/>
              </a:rPr>
              <a:t>ดังนี้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Time to learn</a:t>
            </a:r>
          </a:p>
          <a:p>
            <a:pPr lvl="1"/>
            <a:r>
              <a:rPr lang="en-US" sz="3600" b="1" dirty="0" err="1">
                <a:latin typeface="Angsana New" pitchFamily="18" charset="-34"/>
                <a:cs typeface="Angsana New" pitchFamily="18" charset="-34"/>
              </a:rPr>
              <a:t>ระยะเวลาที่ผู้ใช้ต้องเรียนรู้การใช้ส่วนต่าง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ๆ </a:t>
            </a:r>
            <a:r>
              <a:rPr lang="en-US" sz="3600" b="1" dirty="0" err="1">
                <a:latin typeface="Angsana New" pitchFamily="18" charset="-34"/>
                <a:cs typeface="Angsana New" pitchFamily="18" charset="-34"/>
              </a:rPr>
              <a:t>ของระบบงาน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Task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Performance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ความเร็วของการดำเนินงานแต่ละส่วน</a:t>
            </a:r>
          </a:p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Error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Rate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อัตราความผิดพลาดที่เกิดขึ้น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4C75-FDBA-4267-BD94-246840573CC4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C499-B9DA-4577-B046-F86060FF7BC9}" type="slidenum">
              <a:rPr lang="en-US"/>
              <a:pPr/>
              <a:t>73</a:t>
            </a:fld>
            <a:endParaRPr lang="th-TH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เกณฑ์การยอมรับงานของมนุษย์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Subjective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user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satisfaction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ระดับความพึงพอใจของผู้ใช้โดยส่วนรวม</a:t>
            </a:r>
          </a:p>
          <a:p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Human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retention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ความสามารถจดจำคำสั่งและการใช้งานได้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21F6-491D-4B67-B880-A47C513A597E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4344-7021-4F8D-BB2F-40D1482B6DB3}" type="slidenum">
              <a:rPr lang="en-US"/>
              <a:pPr/>
              <a:t>74</a:t>
            </a:fld>
            <a:endParaRPr lang="th-TH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การวางแผนการทดสอบระบบ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dirty="0"/>
              <a:t>กำหนดข้อตกลงเบื้องต้นและรายละเอียดของระบบ</a:t>
            </a:r>
          </a:p>
          <a:p>
            <a:r>
              <a:rPr lang="th-TH" sz="3600" dirty="0"/>
              <a:t>เตรียมแผนงานการทดสอบเพื่อการยอมรับระบบ</a:t>
            </a:r>
          </a:p>
          <a:p>
            <a:r>
              <a:rPr lang="th-TH" sz="3600" dirty="0"/>
              <a:t>นำข้อมูลการออกแบบมาใช้ในการวางแผนการทดสอบความสัมพันธ์ของระบบรวม</a:t>
            </a:r>
          </a:p>
          <a:p>
            <a:r>
              <a:rPr lang="th-TH" sz="3600" dirty="0"/>
              <a:t>กำหนดแผนการทดสอบความสัมพันธ์ของระบบย่อย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CD3F-B333-44AB-BCAA-176C77F386C7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694-DEAA-44D4-8705-1DEF746B967E}" type="slidenum">
              <a:rPr lang="en-US"/>
              <a:pPr/>
              <a:t>75</a:t>
            </a:fld>
            <a:endParaRPr lang="th-TH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วิธีการประเมินผลการทำงานของระบบ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600" dirty="0"/>
              <a:t>การใช้แบบสอบถาม</a:t>
            </a:r>
          </a:p>
          <a:p>
            <a:r>
              <a:rPr lang="th-TH" sz="3600" dirty="0"/>
              <a:t>การบันทึกเทปการทำงานของผู้ใช้</a:t>
            </a:r>
          </a:p>
          <a:p>
            <a:r>
              <a:rPr lang="th-TH" sz="3600" dirty="0"/>
              <a:t>การสร้างส่วนพิเศษภายในระบบ ให้สามารถบันทึกข้อมูลเกี่ยวกับการทำงานของผู้ใช้</a:t>
            </a:r>
          </a:p>
          <a:p>
            <a:r>
              <a:rPr lang="th-TH" sz="3600" dirty="0"/>
              <a:t>การสร้างระบบให้ผู้ใช้สามารถบันทึกความคิดเห็นของ</a:t>
            </a:r>
            <a:r>
              <a:rPr lang="th-TH" sz="3600" dirty="0" smtClean="0"/>
              <a:t>ตน             ขณะ</a:t>
            </a:r>
            <a:r>
              <a:rPr lang="th-TH" sz="3600" dirty="0"/>
              <a:t>กำลังใช้งานระบบนั้น ๆ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1AE0-843F-41C1-B5FD-3285859EB6F8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smtClean="0">
                <a:solidFill>
                  <a:schemeClr val="tx1"/>
                </a:solidFill>
              </a:rPr>
              <a:t>แบบทดสอบ</a:t>
            </a:r>
            <a:endParaRPr lang="th-TH" dirty="0" smtClean="0"/>
          </a:p>
        </p:txBody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>
          <a:xfrm>
            <a:off x="611560" y="1484784"/>
            <a:ext cx="8153400" cy="5112568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ให้นักศึกษาตอบคำถามต่อไปนี้</a:t>
            </a: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1.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จงอธิบายความหมายของกระบวนการ</a:t>
            </a: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2.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จงอธิบายความหมายของกระบวนการซอฟต์แวร์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3.  SDLC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คืออะไร</a:t>
            </a: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Verification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และ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Validation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แตกต่างกันอย่างไร</a:t>
            </a: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5. White Box Testing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Black Box Testing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แตกต่างกันอย่างไร</a:t>
            </a: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6.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กระบวนการทดสอบประกอบด้วยกี่ส่วน อะไรบ้าง</a:t>
            </a: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7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จงอธิบาย</a:t>
            </a:r>
            <a:r>
              <a:rPr lang="th-TH" b="1" dirty="0" smtClean="0"/>
              <a:t>กลยุทธ์และเทคนิคในการทดสอบโปรแกรมมีอะไรบ้าง</a:t>
            </a: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8.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จงอธิบาย</a:t>
            </a:r>
            <a:r>
              <a:rPr lang="th-TH" b="1" dirty="0" smtClean="0"/>
              <a:t>กลยุทธ์ในการทดสอบประสิทธิภาพของระบบมีอะไรบ้าง</a:t>
            </a: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9.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กระบวนการทดสอบระบบมีกี่ขั้นตอน อะไรบ้าง</a:t>
            </a:r>
          </a:p>
          <a:p>
            <a:pPr marL="914400" lvl="1" indent="-457200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10.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เกณฑ์การยอมรับงานของมนุษย์มีอะไรบ้าง</a:t>
            </a:r>
          </a:p>
          <a:p>
            <a:pPr marL="914400" lvl="1" indent="-457200">
              <a:buNone/>
            </a:pP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 marL="914400" lvl="1" indent="-457200"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marL="914400" lvl="1" indent="-457200">
              <a:buNone/>
            </a:pPr>
            <a:endParaRPr lang="en-US" sz="1100" b="1" dirty="0" smtClean="0">
              <a:latin typeface="Angsana New" pitchFamily="18" charset="-34"/>
              <a:cs typeface="Angsana New" pitchFamily="18" charset="-34"/>
            </a:endParaRPr>
          </a:p>
          <a:p>
            <a:pPr marL="914400" lvl="1" indent="-457200"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marL="914400" lvl="1" indent="-457200"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9B5A-BAF1-45F7-A23E-C5AD7294CB7A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smtClean="0">
                <a:solidFill>
                  <a:schemeClr val="tx1"/>
                </a:solidFill>
              </a:rPr>
              <a:t>งาน</a:t>
            </a:r>
            <a:r>
              <a:rPr lang="th-TH" dirty="0" smtClean="0"/>
              <a:t>	</a:t>
            </a:r>
          </a:p>
        </p:txBody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8153400" cy="4876800"/>
          </a:xfrm>
        </p:spPr>
        <p:txBody>
          <a:bodyPr/>
          <a:lstStyle/>
          <a:p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Present </a:t>
            </a: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CMM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Agile Process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Extreme Programming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Adaptive Software Development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Dynamic Systems Development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Scrum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Crystal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Feature Driven Development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Agile Modeling – AM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9B5A-BAF1-45F7-A23E-C5AD7294CB7A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8721CE-04DD-49C9-A4D5-58AA972DEC84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EB6486-CBB1-4D05-9540-023CF74872FD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6" name="Rectangle 2"/>
          <p:cNvSpPr txBox="1">
            <a:spLocks/>
          </p:cNvSpPr>
          <p:nvPr/>
        </p:nvSpPr>
        <p:spPr bwMode="white">
          <a:xfrm>
            <a:off x="1714480" y="3000372"/>
            <a:ext cx="614366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500" b="1" kern="0" dirty="0" smtClean="0">
                <a:solidFill>
                  <a:srgbClr val="0070C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The End</a:t>
            </a:r>
            <a:endParaRPr kumimoji="0" lang="th-TH" sz="8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abic Typesetting" pitchFamily="66" charset="-78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5400" dirty="0" smtClean="0">
                <a:solidFill>
                  <a:schemeClr val="tx1"/>
                </a:solidFill>
              </a:rPr>
              <a:t>กระบวนการผลิตซอฟต์แวร์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28800"/>
            <a:ext cx="8686800" cy="4552528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กระบวนการซอฟต์แวร์ คือ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กรอบการดำเนินกิจกรรมในการสร้างซอฟต์แวร์ที่มีคุณภาพ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[Pressman, 2005]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105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กระบวนการซอฟต์แวร์ คือ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กลุ่มของกิจกรรมและผลลัพธ์ของแต่ละกิจกรรมเพื่อการผลิตเป็นผลิตภัณฑ์ที่เรียกว่า “ซอฟต์แวร์” โดยมีกิจกรรมพื้นฐานทั้งหมด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กิจกรรม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การกำหนดคุณสมบัติของซอฟต์แวร์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Software Specification)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การออกแบบและสร้างซอฟต์แวร์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Software Design and Implementation)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การทวนสอบซอฟต์แวร์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Software Validation)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การวิวัฒนาการของซอฟต์แวร์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Software Evolution)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[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Sommerville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, 2007]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3200" b="1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C455-2F70-4D42-B487-4FD7D2790DD9}" type="datetime1">
              <a:rPr lang="th-TH" smtClean="0"/>
              <a:pPr/>
              <a:t>29/04/57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กระบวนการผลิตซอฟต์แวร์</a:t>
            </a:r>
            <a:endParaRPr lang="th-TH" sz="4400" b="1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1. software specification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 </a:t>
            </a: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นิยามหน้าที่ต่างๆที่ต้องมีในซอฟต์แวร์  และระบุข้อจำกัดต่างๆ ที่เกี่ยวข้องกับกระบวนพัฒนาซอฟต์แวร์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2. Software Design and Implementation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ทำการสร้าง / พัฒนาซอฟต์แวร์ให้ตรงกับข้อกำหนด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(specification)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3. software validation</a:t>
            </a:r>
            <a:endParaRPr lang="th-TH" sz="24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ทำการตรวจสอบความถูกต้องของซอฟต์แวร์ เพื่อให้เกิดความมั่นใจ ว่าซอฟต์แวร์ที่ผลิตขึ้นได้ตรงกับความต้องการของลูกค้า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4. software evolution</a:t>
            </a:r>
            <a:endParaRPr lang="th-TH" sz="24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ในทางปฏิบัติ เมื่อซอฟต์แวร์ใช้งานได้ระยะหนึ่งแล้ว ผู้ใช้หรือลูกค้าอาจมีความต้องการเพิ่มเติมหรือเปลี่ยนแปลงความต้องการบางอย่าง ดังนั้นขั้นตอนการพัฒนาซอฟต์แวร์ ต้องมีการเตรียมการบางอย่างเพื่อจัดการกับเหตุการณ์ที่คาดหมายว่าจะเกิดขึ้นในอนาคต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80C6-BD3A-4FFA-8E58-E5CF7F85A193}" type="datetime1">
              <a:rPr lang="th-TH" smtClean="0"/>
              <a:pPr/>
              <a:t>29/04/57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761C-7BA3-4A2F-BE25-144FFC3295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dfr-powerpoint-template13">
  <a:themeElements>
    <a:clrScheme name="ชุดรูปแบบของ Office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ชุดรูปแบบของ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ชุดรูปแบบของ Offic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gdfr-powerpoint-template13</Template>
  <TotalTime>2192</TotalTime>
  <Words>2163</Words>
  <Application>Microsoft Office PowerPoint</Application>
  <PresentationFormat>On-screen Show (4:3)</PresentationFormat>
  <Paragraphs>578</Paragraphs>
  <Slides>78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81" baseType="lpstr">
      <vt:lpstr>gdfr-powerpoint-template13</vt:lpstr>
      <vt:lpstr>Image</vt:lpstr>
      <vt:lpstr>Clip</vt:lpstr>
      <vt:lpstr>บทที่ 3 กระบวนการผลิตซอฟต์แวร์ (Software Process)</vt:lpstr>
      <vt:lpstr>Outline</vt:lpstr>
      <vt:lpstr>กระบวนการผลิตซอฟต์แวร์</vt:lpstr>
      <vt:lpstr>กระบวนการ (Process)</vt:lpstr>
      <vt:lpstr>กระบวนการ (Process)</vt:lpstr>
      <vt:lpstr>กระบวนการ (Process)</vt:lpstr>
      <vt:lpstr>กระบวนการผลิตซอฟต์แวร์</vt:lpstr>
      <vt:lpstr>กระบวนการผลิตซอฟต์แวร์</vt:lpstr>
      <vt:lpstr>กระบวนการผลิตซอฟต์แวร์</vt:lpstr>
      <vt:lpstr>กระบวนการผลิตซอฟต์แวร์</vt:lpstr>
      <vt:lpstr>กระบวนการผลิตซอฟต์แวร์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System Development Life Cycle : SDLC   วงจรการพัฒนาระบบงาน </vt:lpstr>
      <vt:lpstr>System Development Life Cycle : SDLC   วงจรการพัฒนาระบบงาน </vt:lpstr>
      <vt:lpstr>System Development Life Cycle : SDLC  7 ขั้นตอน </vt:lpstr>
      <vt:lpstr>System Development Life Cycle : SDLC  7 ขั้นตอน </vt:lpstr>
      <vt:lpstr>System Development Life Cycle : SDLC  7 ขั้นตอน </vt:lpstr>
      <vt:lpstr>ดังนั้นในการศึกษาความเป็นไปได้นั้นสามารถสรุปได้ดังต่อไปนี้ คือ  </vt:lpstr>
      <vt:lpstr>System Development Life Cycle : SDLC  7 ขั้นตอน </vt:lpstr>
      <vt:lpstr>System Development Life Cycle : SDLC  7 ขั้นตอน </vt:lpstr>
      <vt:lpstr>System Development Life Cycle : SDLC  7 ขั้นตอน </vt:lpstr>
      <vt:lpstr>System Development Life Cycle : SDLC  7 ขั้นตอน </vt:lpstr>
      <vt:lpstr>System Development Life Cycle : SDLC  7 ขั้นตอน </vt:lpstr>
      <vt:lpstr>SDLC แบบอื่นๆ</vt:lpstr>
      <vt:lpstr>SDLC แบบอื่นๆ</vt:lpstr>
      <vt:lpstr>ความเป็นมาของ SDLC ในปัจจุบัน</vt:lpstr>
      <vt:lpstr>Slide 33</vt:lpstr>
      <vt:lpstr>Slide 34</vt:lpstr>
      <vt:lpstr>Slide 35</vt:lpstr>
      <vt:lpstr>Verification &amp; Validation</vt:lpstr>
      <vt:lpstr>จุดมุ่งหมายของกระบวนการ V &amp; V</vt:lpstr>
      <vt:lpstr>ข้อแตกต่างของ V &amp; V</vt:lpstr>
      <vt:lpstr>กระบวนการทดสอบ</vt:lpstr>
      <vt:lpstr>กลยุทธ์การทดสอบโปรแกรม</vt:lpstr>
      <vt:lpstr>Black Box Testing</vt:lpstr>
      <vt:lpstr>Black Box Testing</vt:lpstr>
      <vt:lpstr>Black Box Testing</vt:lpstr>
      <vt:lpstr>Black Box Testing</vt:lpstr>
      <vt:lpstr>การกำหนดข้อมูลในการทดสอบ</vt:lpstr>
      <vt:lpstr>ตัวอย่าง</vt:lpstr>
      <vt:lpstr>ข้อมูลที่ใช้ทดสอบ</vt:lpstr>
      <vt:lpstr>ข้อมูลที่ใช้ทดสอบ</vt:lpstr>
      <vt:lpstr>White Box Testing</vt:lpstr>
      <vt:lpstr>White Box Testing</vt:lpstr>
      <vt:lpstr>เทคนิคอื่น ๆ ในการทดสอบโปรแกรม</vt:lpstr>
      <vt:lpstr>Manual Testing</vt:lpstr>
      <vt:lpstr>Automated Testing</vt:lpstr>
      <vt:lpstr>Automated</vt:lpstr>
      <vt:lpstr>Top-Down Approach</vt:lpstr>
      <vt:lpstr>Bottom-Up Approach</vt:lpstr>
      <vt:lpstr>Automated</vt:lpstr>
      <vt:lpstr>การทดสอบระบบ</vt:lpstr>
      <vt:lpstr>Defect Testing</vt:lpstr>
      <vt:lpstr>กลยุทธ์ในการทดสอบประสิทธิภาพของระบบ</vt:lpstr>
      <vt:lpstr>กลยุทธ์ในการทดสอบประสิทธิภาพของระบบ</vt:lpstr>
      <vt:lpstr>กลยุทธ์ในการทดสอบประสิทธิภาพของระบบ</vt:lpstr>
      <vt:lpstr>กลยุทธ์ในการทดสอบประสิทธิภาพของระบบ</vt:lpstr>
      <vt:lpstr>กลยุทธ์ในการทดสอบประสิทธิภาพของระบบ</vt:lpstr>
      <vt:lpstr>กระบวนการทดสอบระบบ</vt:lpstr>
      <vt:lpstr>กระบวนการทดสอบระบบ</vt:lpstr>
      <vt:lpstr>กระบวนการทดสอบระบบ</vt:lpstr>
      <vt:lpstr>Acceptance Testing</vt:lpstr>
      <vt:lpstr>Acceptance Testing</vt:lpstr>
      <vt:lpstr>Acceptance Testing</vt:lpstr>
      <vt:lpstr>Acceptance Testing</vt:lpstr>
      <vt:lpstr>เกณฑ์การยอมรับงานของมนุษย์</vt:lpstr>
      <vt:lpstr>เกณฑ์การยอมรับงานของมนุษย์</vt:lpstr>
      <vt:lpstr>การวางแผนการทดสอบระบบ</vt:lpstr>
      <vt:lpstr>วิธีการประเมินผลการทำงานของระบบ</vt:lpstr>
      <vt:lpstr>แบบทดสอบ</vt:lpstr>
      <vt:lpstr>งาน </vt:lpstr>
      <vt:lpstr>Slide 78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toon</dc:creator>
  <cp:lastModifiedBy>Sky123.Org</cp:lastModifiedBy>
  <cp:revision>260</cp:revision>
  <dcterms:created xsi:type="dcterms:W3CDTF">2011-05-20T04:41:24Z</dcterms:created>
  <dcterms:modified xsi:type="dcterms:W3CDTF">2014-04-29T01:49:27Z</dcterms:modified>
</cp:coreProperties>
</file>